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88888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950211" y="295732"/>
            <a:ext cx="8511540" cy="7515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18403" y="2577846"/>
            <a:ext cx="5433059" cy="3317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062461" y="6454537"/>
            <a:ext cx="251459" cy="184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88888"/>
                </a:solidFill>
                <a:latin typeface="PMingLiU"/>
                <a:cs typeface="PMingLiU"/>
              </a:defRPr>
            </a:lvl1pPr>
          </a:lstStyle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hyperlink" Target="http://en.do-matrix.com/" TargetMode="External"/><Relationship Id="rId4" Type="http://schemas.openxmlformats.org/officeDocument/2006/relationships/hyperlink" Target="mailto:fp.Zhong@y-warm.com" TargetMode="Externa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jpg"/><Relationship Id="rId8" Type="http://schemas.openxmlformats.org/officeDocument/2006/relationships/image" Target="../media/image48.jp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7.jp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8.jpg"/><Relationship Id="rId3" Type="http://schemas.openxmlformats.org/officeDocument/2006/relationships/image" Target="../media/image59.jpg"/><Relationship Id="rId4" Type="http://schemas.openxmlformats.org/officeDocument/2006/relationships/image" Target="../media/image60.jpg"/><Relationship Id="rId5" Type="http://schemas.openxmlformats.org/officeDocument/2006/relationships/image" Target="../media/image61.jpg"/><Relationship Id="rId6" Type="http://schemas.openxmlformats.org/officeDocument/2006/relationships/image" Target="../media/image62.jpg"/><Relationship Id="rId7" Type="http://schemas.openxmlformats.org/officeDocument/2006/relationships/image" Target="../media/image63.jpg"/><Relationship Id="rId8" Type="http://schemas.openxmlformats.org/officeDocument/2006/relationships/image" Target="../media/image64.jpg"/><Relationship Id="rId9" Type="http://schemas.openxmlformats.org/officeDocument/2006/relationships/image" Target="../media/image65.jpg"/><Relationship Id="rId10" Type="http://schemas.openxmlformats.org/officeDocument/2006/relationships/image" Target="../media/image66.jpg"/><Relationship Id="rId11" Type="http://schemas.openxmlformats.org/officeDocument/2006/relationships/image" Target="../media/image67.jpg"/><Relationship Id="rId12" Type="http://schemas.openxmlformats.org/officeDocument/2006/relationships/image" Target="../media/image68.jpg"/><Relationship Id="rId13" Type="http://schemas.openxmlformats.org/officeDocument/2006/relationships/image" Target="../media/image69.jpg"/><Relationship Id="rId14" Type="http://schemas.openxmlformats.org/officeDocument/2006/relationships/image" Target="../media/image70.jp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jpg"/><Relationship Id="rId3" Type="http://schemas.openxmlformats.org/officeDocument/2006/relationships/image" Target="../media/image72.jpg"/><Relationship Id="rId4" Type="http://schemas.openxmlformats.org/officeDocument/2006/relationships/image" Target="../media/image73.jp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4.jpg"/><Relationship Id="rId3" Type="http://schemas.openxmlformats.org/officeDocument/2006/relationships/hyperlink" Target="http://en.do-matrix.com/" TargetMode="Externa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jpg"/><Relationship Id="rId4" Type="http://schemas.openxmlformats.org/officeDocument/2006/relationships/image" Target="../media/image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jp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Relationship Id="rId7" Type="http://schemas.openxmlformats.org/officeDocument/2006/relationships/image" Target="../media/image83.png"/><Relationship Id="rId8" Type="http://schemas.openxmlformats.org/officeDocument/2006/relationships/image" Target="../media/image84.jpg"/><Relationship Id="rId9" Type="http://schemas.openxmlformats.org/officeDocument/2006/relationships/image" Target="../media/image85.png"/><Relationship Id="rId10" Type="http://schemas.openxmlformats.org/officeDocument/2006/relationships/image" Target="../media/image86.png"/><Relationship Id="rId11" Type="http://schemas.openxmlformats.org/officeDocument/2006/relationships/image" Target="../media/image8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jpg"/><Relationship Id="rId8" Type="http://schemas.openxmlformats.org/officeDocument/2006/relationships/image" Target="../media/image94.jpg"/><Relationship Id="rId9" Type="http://schemas.openxmlformats.org/officeDocument/2006/relationships/image" Target="../media/image95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6.jp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Relationship Id="rId19" Type="http://schemas.openxmlformats.org/officeDocument/2006/relationships/image" Target="../media/image23.png"/><Relationship Id="rId20" Type="http://schemas.openxmlformats.org/officeDocument/2006/relationships/image" Target="../media/image24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36.png"/><Relationship Id="rId14" Type="http://schemas.openxmlformats.org/officeDocument/2006/relationships/image" Target="../media/image37.png"/><Relationship Id="rId15" Type="http://schemas.openxmlformats.org/officeDocument/2006/relationships/image" Target="../media/image38.png"/><Relationship Id="rId16" Type="http://schemas.openxmlformats.org/officeDocument/2006/relationships/image" Target="../media/image39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012" y="1251203"/>
            <a:ext cx="3521964" cy="3051048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11168888" y="6425590"/>
            <a:ext cx="106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888888"/>
                </a:solidFill>
                <a:latin typeface="PMingLiU"/>
                <a:cs typeface="PMingLiU"/>
              </a:rPr>
              <a:t>1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375530" y="2152269"/>
            <a:ext cx="6027420" cy="179197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3600" spc="-120"/>
              <a:t>Y-</a:t>
            </a:r>
            <a:r>
              <a:rPr dirty="0" sz="3600"/>
              <a:t>Warm:</a:t>
            </a:r>
            <a:r>
              <a:rPr dirty="0" sz="3600" spc="-70"/>
              <a:t> </a:t>
            </a:r>
            <a:r>
              <a:rPr dirty="0" sz="3600"/>
              <a:t>Pioneer</a:t>
            </a:r>
            <a:r>
              <a:rPr dirty="0" sz="3600" spc="-75"/>
              <a:t> </a:t>
            </a:r>
            <a:r>
              <a:rPr dirty="0" sz="3600"/>
              <a:t>in</a:t>
            </a:r>
            <a:r>
              <a:rPr dirty="0" sz="3600" spc="-80"/>
              <a:t> </a:t>
            </a:r>
            <a:r>
              <a:rPr dirty="0" sz="3600" spc="-10"/>
              <a:t>Flexible </a:t>
            </a:r>
            <a:r>
              <a:rPr dirty="0" sz="3600"/>
              <a:t>Insulation</a:t>
            </a:r>
            <a:r>
              <a:rPr dirty="0" sz="3600" spc="-105"/>
              <a:t> </a:t>
            </a:r>
            <a:r>
              <a:rPr dirty="0" sz="3600" spc="-10"/>
              <a:t>Solution</a:t>
            </a:r>
            <a:endParaRPr sz="3600"/>
          </a:p>
          <a:p>
            <a:pPr marL="12700" marR="2040889">
              <a:lnSpc>
                <a:spcPct val="100000"/>
              </a:lnSpc>
              <a:spcBef>
                <a:spcPts val="464"/>
              </a:spcBef>
            </a:pPr>
            <a:r>
              <a:rPr dirty="0" sz="2000" b="0">
                <a:latin typeface="Arial"/>
                <a:cs typeface="Arial"/>
              </a:rPr>
              <a:t>Beijing</a:t>
            </a:r>
            <a:r>
              <a:rPr dirty="0" sz="2000" spc="-3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Matrix</a:t>
            </a:r>
            <a:r>
              <a:rPr dirty="0" sz="2000" spc="-90" b="0">
                <a:latin typeface="Arial"/>
                <a:cs typeface="Arial"/>
              </a:rPr>
              <a:t> </a:t>
            </a:r>
            <a:r>
              <a:rPr dirty="0" sz="2000" spc="-20" b="0">
                <a:latin typeface="Arial"/>
                <a:cs typeface="Arial"/>
              </a:rPr>
              <a:t>Technologies</a:t>
            </a:r>
            <a:r>
              <a:rPr dirty="0" sz="2000" spc="-60" b="0">
                <a:latin typeface="Arial"/>
                <a:cs typeface="Arial"/>
              </a:rPr>
              <a:t> </a:t>
            </a:r>
            <a:r>
              <a:rPr dirty="0" sz="2000" spc="-10" b="0">
                <a:latin typeface="Arial"/>
                <a:cs typeface="Arial"/>
              </a:rPr>
              <a:t>Co.,Ltd </a:t>
            </a:r>
            <a:r>
              <a:rPr dirty="0" sz="2000" b="0">
                <a:latin typeface="Arial"/>
                <a:cs typeface="Arial"/>
              </a:rPr>
              <a:t>Jul.</a:t>
            </a:r>
            <a:r>
              <a:rPr dirty="0" sz="2000" spc="-25" b="0">
                <a:latin typeface="Arial"/>
                <a:cs typeface="Arial"/>
              </a:rPr>
              <a:t> </a:t>
            </a:r>
            <a:r>
              <a:rPr dirty="0" sz="2000" spc="-20" b="0">
                <a:latin typeface="Arial"/>
                <a:cs typeface="Arial"/>
              </a:rPr>
              <a:t>2024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375530" y="5397804"/>
            <a:ext cx="3328670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Website: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u="sng" sz="1800" spc="-2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http://www.y-</a:t>
            </a:r>
            <a:r>
              <a:rPr dirty="0" u="sng" sz="1800" spc="-10">
                <a:solidFill>
                  <a:srgbClr val="0462C1"/>
                </a:solidFill>
                <a:uFill>
                  <a:solidFill>
                    <a:srgbClr val="0462C1"/>
                  </a:solidFill>
                </a:uFill>
                <a:latin typeface="Arial"/>
                <a:cs typeface="Arial"/>
                <a:hlinkClick r:id="rId3"/>
              </a:rPr>
              <a:t>warm.com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latin typeface="Arial"/>
                <a:cs typeface="Arial"/>
              </a:rPr>
              <a:t>E-</a:t>
            </a:r>
            <a:r>
              <a:rPr dirty="0" sz="1800">
                <a:latin typeface="Arial"/>
                <a:cs typeface="Arial"/>
              </a:rPr>
              <a:t>mail: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  <a:hlinkClick r:id="rId4"/>
              </a:rPr>
              <a:t>fp.Zhong@y-warm.com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5630" rIns="0" bIns="0" rtlCol="0" vert="horz">
            <a:spAutoFit/>
          </a:bodyPr>
          <a:lstStyle/>
          <a:p>
            <a:pPr marL="159639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3.</a:t>
            </a:r>
            <a:r>
              <a:rPr dirty="0" sz="2800" spc="-155"/>
              <a:t> </a:t>
            </a:r>
            <a:r>
              <a:rPr dirty="0" sz="2800"/>
              <a:t>Application</a:t>
            </a:r>
            <a:r>
              <a:rPr dirty="0" sz="2800" spc="-45"/>
              <a:t> </a:t>
            </a:r>
            <a:r>
              <a:rPr dirty="0" sz="2800"/>
              <a:t>fields</a:t>
            </a:r>
            <a:r>
              <a:rPr dirty="0" sz="2800" spc="-60"/>
              <a:t> </a:t>
            </a:r>
            <a:r>
              <a:rPr dirty="0" sz="2800"/>
              <a:t>of</a:t>
            </a:r>
            <a:r>
              <a:rPr dirty="0" sz="2800" spc="-105"/>
              <a:t> </a:t>
            </a:r>
            <a:r>
              <a:rPr dirty="0" sz="2800" spc="-110"/>
              <a:t>Y-</a:t>
            </a:r>
            <a:r>
              <a:rPr dirty="0" sz="2800" spc="-20"/>
              <a:t>Warm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04672" y="1688592"/>
            <a:ext cx="1944624" cy="1879091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08603" y="1588008"/>
            <a:ext cx="1402079" cy="1979676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429243" y="1694688"/>
            <a:ext cx="1519427" cy="186690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84155" y="1779904"/>
            <a:ext cx="1347520" cy="1874481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38215" y="1865376"/>
            <a:ext cx="2063495" cy="1702308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565135" y="3953255"/>
            <a:ext cx="3730752" cy="2586228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38200" y="3810000"/>
            <a:ext cx="4953000" cy="2729484"/>
          </a:xfrm>
          <a:prstGeom prst="rect">
            <a:avLst/>
          </a:prstGeom>
        </p:spPr>
      </p:pic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59308" rIns="0" bIns="0" rtlCol="0" vert="horz">
            <a:spAutoFit/>
          </a:bodyPr>
          <a:lstStyle/>
          <a:p>
            <a:pPr marL="21590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4.</a:t>
            </a:r>
            <a:r>
              <a:rPr dirty="0" sz="2800" spc="-50"/>
              <a:t> </a:t>
            </a:r>
            <a:r>
              <a:rPr dirty="0" sz="2800"/>
              <a:t>How</a:t>
            </a:r>
            <a:r>
              <a:rPr dirty="0" sz="2800" spc="-30"/>
              <a:t> </a:t>
            </a:r>
            <a:r>
              <a:rPr dirty="0" sz="2800"/>
              <a:t>to</a:t>
            </a:r>
            <a:r>
              <a:rPr dirty="0" sz="2800" spc="-45"/>
              <a:t> </a:t>
            </a:r>
            <a:r>
              <a:rPr dirty="0" sz="2800"/>
              <a:t>apply</a:t>
            </a:r>
            <a:r>
              <a:rPr dirty="0" sz="2800" spc="-80"/>
              <a:t> </a:t>
            </a:r>
            <a:r>
              <a:rPr dirty="0" sz="2800" spc="-90"/>
              <a:t>Y-</a:t>
            </a:r>
            <a:r>
              <a:rPr dirty="0" sz="2800" spc="-20"/>
              <a:t>Warm?</a:t>
            </a:r>
            <a:endParaRPr sz="2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5508" y="1539239"/>
            <a:ext cx="4287012" cy="3214116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596900" y="1199134"/>
            <a:ext cx="361632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dobe Gothic Std B"/>
                <a:cs typeface="Adobe Gothic Std B"/>
              </a:rPr>
              <a:t>4.1</a:t>
            </a:r>
            <a:r>
              <a:rPr dirty="0" sz="2400" spc="-5" b="1">
                <a:latin typeface="Adobe Gothic Std B"/>
                <a:cs typeface="Adobe Gothic Std B"/>
              </a:rPr>
              <a:t> </a:t>
            </a:r>
            <a:r>
              <a:rPr dirty="0" sz="2400" spc="-30" b="1">
                <a:latin typeface="Adobe Gothic Std B"/>
                <a:cs typeface="Adobe Gothic Std B"/>
              </a:rPr>
              <a:t>Application</a:t>
            </a:r>
            <a:r>
              <a:rPr dirty="0" sz="2400" spc="5" b="1">
                <a:latin typeface="Adobe Gothic Std B"/>
                <a:cs typeface="Adobe Gothic Std B"/>
              </a:rPr>
              <a:t> </a:t>
            </a:r>
            <a:r>
              <a:rPr dirty="0" sz="2400" b="1">
                <a:latin typeface="Adobe Gothic Std B"/>
                <a:cs typeface="Adobe Gothic Std B"/>
              </a:rPr>
              <a:t>in</a:t>
            </a:r>
            <a:r>
              <a:rPr dirty="0" sz="2400" spc="-5" b="1">
                <a:latin typeface="Adobe Gothic Std B"/>
                <a:cs typeface="Adobe Gothic Std B"/>
              </a:rPr>
              <a:t> </a:t>
            </a:r>
            <a:r>
              <a:rPr dirty="0" sz="2400" spc="-10" b="1">
                <a:latin typeface="Adobe Gothic Std B"/>
                <a:cs typeface="Adobe Gothic Std B"/>
              </a:rPr>
              <a:t>Apparel</a:t>
            </a:r>
            <a:endParaRPr sz="2400">
              <a:latin typeface="Adobe Gothic Std B"/>
              <a:cs typeface="Adobe Gothic Std B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6043421" y="1806321"/>
            <a:ext cx="5502910" cy="19538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Filling</a:t>
            </a:r>
            <a:r>
              <a:rPr dirty="0" sz="1800" spc="-8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sequence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spc="-50" b="1">
                <a:latin typeface="Adobe Gothic Std B"/>
                <a:cs typeface="Adobe Gothic Std B"/>
              </a:rPr>
              <a:t>：</a:t>
            </a:r>
            <a:endParaRPr sz="1800">
              <a:latin typeface="Adobe Gothic Std B"/>
              <a:cs typeface="Adobe Gothic Std B"/>
            </a:endParaRPr>
          </a:p>
          <a:p>
            <a:pPr marL="266065" indent="-253365">
              <a:lnSpc>
                <a:spcPct val="100000"/>
              </a:lnSpc>
              <a:spcBef>
                <a:spcPts val="2220"/>
              </a:spcBef>
              <a:buAutoNum type="arabicPeriod"/>
              <a:tabLst>
                <a:tab pos="266065" algn="l"/>
              </a:tabLst>
            </a:pPr>
            <a:r>
              <a:rPr dirty="0" sz="1800">
                <a:latin typeface="Arial"/>
                <a:cs typeface="Arial"/>
              </a:rPr>
              <a:t>fabric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95">
                <a:latin typeface="Arial"/>
                <a:cs typeface="Arial"/>
              </a:rPr>
              <a:t>Y-</a:t>
            </a:r>
            <a:r>
              <a:rPr dirty="0" sz="1800">
                <a:latin typeface="Arial"/>
                <a:cs typeface="Arial"/>
              </a:rPr>
              <a:t>Warm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Lining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buAutoNum type="arabicPeriod"/>
              <a:tabLst>
                <a:tab pos="266700" algn="l"/>
              </a:tabLst>
            </a:pPr>
            <a:r>
              <a:rPr dirty="0" sz="1800">
                <a:latin typeface="Arial"/>
                <a:cs typeface="Arial"/>
              </a:rPr>
              <a:t>fabric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layer of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95">
                <a:latin typeface="Arial"/>
                <a:cs typeface="Arial"/>
              </a:rPr>
              <a:t>Y-</a:t>
            </a:r>
            <a:r>
              <a:rPr dirty="0" sz="1800">
                <a:latin typeface="Arial"/>
                <a:cs typeface="Arial"/>
              </a:rPr>
              <a:t>Warm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fluffy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material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Lining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  <a:buFont typeface="Arial"/>
              <a:buAutoNum type="arabicPeriod"/>
            </a:pPr>
            <a:endParaRPr sz="1800">
              <a:latin typeface="Arial"/>
              <a:cs typeface="Arial"/>
            </a:endParaRPr>
          </a:p>
          <a:p>
            <a:pPr marL="266700" indent="-254000">
              <a:lnSpc>
                <a:spcPct val="100000"/>
              </a:lnSpc>
              <a:buAutoNum type="arabicPeriod"/>
              <a:tabLst>
                <a:tab pos="266700" algn="l"/>
              </a:tabLst>
            </a:pPr>
            <a:r>
              <a:rPr dirty="0" sz="1800">
                <a:latin typeface="Arial"/>
                <a:cs typeface="Arial"/>
              </a:rPr>
              <a:t>fabric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2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layers of</a:t>
            </a:r>
            <a:r>
              <a:rPr dirty="0" sz="1800" spc="-60">
                <a:latin typeface="Arial"/>
                <a:cs typeface="Arial"/>
              </a:rPr>
              <a:t> </a:t>
            </a:r>
            <a:r>
              <a:rPr dirty="0" sz="1800" spc="-95">
                <a:latin typeface="Arial"/>
                <a:cs typeface="Arial"/>
              </a:rPr>
              <a:t>Y-</a:t>
            </a:r>
            <a:r>
              <a:rPr dirty="0" sz="1800">
                <a:latin typeface="Arial"/>
                <a:cs typeface="Arial"/>
              </a:rPr>
              <a:t>Warm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fluffy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material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+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Lining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6043421" y="4584953"/>
            <a:ext cx="4765675" cy="1570990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1800" b="1">
                <a:latin typeface="Arial"/>
                <a:cs typeface="Arial"/>
              </a:rPr>
              <a:t>Please</a:t>
            </a:r>
            <a:r>
              <a:rPr dirty="0" sz="1800" spc="-25" b="1">
                <a:latin typeface="Arial"/>
                <a:cs typeface="Arial"/>
              </a:rPr>
              <a:t> do</a:t>
            </a:r>
            <a:endParaRPr sz="1800">
              <a:latin typeface="Arial"/>
              <a:cs typeface="Arial"/>
            </a:endParaRPr>
          </a:p>
          <a:p>
            <a:pPr marL="290830" indent="-278130">
              <a:lnSpc>
                <a:spcPct val="100000"/>
              </a:lnSpc>
              <a:spcBef>
                <a:spcPts val="680"/>
              </a:spcBef>
              <a:buAutoNum type="alphaUcPeriod"/>
              <a:tabLst>
                <a:tab pos="290830" algn="l"/>
              </a:tabLst>
            </a:pPr>
            <a:r>
              <a:rPr dirty="0" sz="1800">
                <a:latin typeface="Arial"/>
                <a:cs typeface="Arial"/>
              </a:rPr>
              <a:t>Diagonal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cutting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maximize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elasticity.</a:t>
            </a:r>
            <a:endParaRPr sz="1800">
              <a:latin typeface="Arial"/>
              <a:cs typeface="Arial"/>
            </a:endParaRPr>
          </a:p>
          <a:p>
            <a:pPr marL="290830" indent="-278130">
              <a:lnSpc>
                <a:spcPct val="100000"/>
              </a:lnSpc>
              <a:spcBef>
                <a:spcPts val="1080"/>
              </a:spcBef>
              <a:buAutoNum type="alphaUcPeriod"/>
              <a:tabLst>
                <a:tab pos="290830" algn="l"/>
              </a:tabLst>
            </a:pPr>
            <a:r>
              <a:rPr dirty="0" sz="1800">
                <a:latin typeface="Arial"/>
                <a:cs typeface="Arial"/>
              </a:rPr>
              <a:t>Front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back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sides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functionalize</a:t>
            </a:r>
            <a:r>
              <a:rPr dirty="0" sz="1800" spc="-10">
                <a:latin typeface="Arial"/>
                <a:cs typeface="Arial"/>
              </a:rPr>
              <a:t> equally.</a:t>
            </a:r>
            <a:endParaRPr sz="180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1085"/>
              </a:spcBef>
              <a:buAutoNum type="alphaUcPeriod"/>
              <a:tabLst>
                <a:tab pos="304800" algn="l"/>
              </a:tabLst>
            </a:pPr>
            <a:r>
              <a:rPr dirty="0" sz="1800">
                <a:latin typeface="Arial"/>
                <a:cs typeface="Arial"/>
              </a:rPr>
              <a:t>Machine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wash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room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temperature.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719734" y="4724548"/>
            <a:ext cx="3961129" cy="1160145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1800" b="1">
                <a:latin typeface="Arial"/>
                <a:cs typeface="Arial"/>
              </a:rPr>
              <a:t>Please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1800" spc="-3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0000"/>
                </a:solidFill>
                <a:latin typeface="Arial"/>
                <a:cs typeface="Arial"/>
              </a:rPr>
              <a:t>NOT</a:t>
            </a:r>
            <a:endParaRPr sz="1800">
              <a:latin typeface="Arial"/>
              <a:cs typeface="Arial"/>
            </a:endParaRPr>
          </a:p>
          <a:p>
            <a:pPr marL="290830" indent="-278130">
              <a:lnSpc>
                <a:spcPct val="100000"/>
              </a:lnSpc>
              <a:spcBef>
                <a:spcPts val="690"/>
              </a:spcBef>
              <a:buAutoNum type="alphaUcPeriod"/>
              <a:tabLst>
                <a:tab pos="290830" algn="l"/>
              </a:tabLst>
            </a:pP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temperature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pressure</a:t>
            </a:r>
            <a:endParaRPr sz="1800">
              <a:latin typeface="Arial"/>
              <a:cs typeface="Arial"/>
            </a:endParaRPr>
          </a:p>
          <a:p>
            <a:pPr marL="290830" indent="-278130">
              <a:lnSpc>
                <a:spcPct val="100000"/>
              </a:lnSpc>
              <a:spcBef>
                <a:spcPts val="1080"/>
              </a:spcBef>
              <a:buAutoNum type="alphaUcPeriod"/>
              <a:tabLst>
                <a:tab pos="290830" algn="l"/>
              </a:tabLst>
            </a:pPr>
            <a:r>
              <a:rPr dirty="0" sz="1800">
                <a:latin typeface="Arial"/>
                <a:cs typeface="Arial"/>
              </a:rPr>
              <a:t>Dense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quilting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263" y="1773935"/>
            <a:ext cx="5379720" cy="36576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67004" y="390905"/>
            <a:ext cx="3819525" cy="3911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Adobe Gothic Std B"/>
                <a:cs typeface="Adobe Gothic Std B"/>
              </a:rPr>
              <a:t>4.2</a:t>
            </a:r>
            <a:r>
              <a:rPr dirty="0" spc="-5">
                <a:latin typeface="Adobe Gothic Std B"/>
                <a:cs typeface="Adobe Gothic Std B"/>
              </a:rPr>
              <a:t> </a:t>
            </a:r>
            <a:r>
              <a:rPr dirty="0" spc="-30">
                <a:latin typeface="Adobe Gothic Std B"/>
                <a:cs typeface="Adobe Gothic Std B"/>
              </a:rPr>
              <a:t>Application</a:t>
            </a:r>
            <a:r>
              <a:rPr dirty="0" spc="5">
                <a:latin typeface="Adobe Gothic Std B"/>
                <a:cs typeface="Adobe Gothic Std B"/>
              </a:rPr>
              <a:t> </a:t>
            </a:r>
            <a:r>
              <a:rPr dirty="0">
                <a:latin typeface="Adobe Gothic Std B"/>
                <a:cs typeface="Adobe Gothic Std B"/>
              </a:rPr>
              <a:t>in</a:t>
            </a:r>
            <a:r>
              <a:rPr dirty="0" spc="-5">
                <a:latin typeface="Adobe Gothic Std B"/>
                <a:cs typeface="Adobe Gothic Std B"/>
              </a:rPr>
              <a:t> </a:t>
            </a:r>
            <a:r>
              <a:rPr dirty="0" spc="-30">
                <a:latin typeface="Adobe Gothic Std B"/>
                <a:cs typeface="Adobe Gothic Std B"/>
              </a:rPr>
              <a:t>Footwear</a:t>
            </a: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  <p:sp>
        <p:nvSpPr>
          <p:cNvPr id="4" name="object 4" descr=""/>
          <p:cNvSpPr txBox="1"/>
          <p:nvPr/>
        </p:nvSpPr>
        <p:spPr>
          <a:xfrm>
            <a:off x="5916929" y="1022096"/>
            <a:ext cx="4885690" cy="1570990"/>
          </a:xfrm>
          <a:prstGeom prst="rect">
            <a:avLst/>
          </a:prstGeom>
        </p:spPr>
        <p:txBody>
          <a:bodyPr wrap="square" lIns="0" tIns="99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dirty="0" sz="1800" b="1">
                <a:latin typeface="Arial"/>
                <a:cs typeface="Arial"/>
              </a:rPr>
              <a:t>Please</a:t>
            </a:r>
            <a:r>
              <a:rPr dirty="0" sz="1800" spc="-25" b="1">
                <a:latin typeface="Arial"/>
                <a:cs typeface="Arial"/>
              </a:rPr>
              <a:t> do</a:t>
            </a:r>
            <a:endParaRPr sz="1800">
              <a:latin typeface="Arial"/>
              <a:cs typeface="Arial"/>
            </a:endParaRPr>
          </a:p>
          <a:p>
            <a:pPr marL="278130" indent="-265430">
              <a:lnSpc>
                <a:spcPct val="100000"/>
              </a:lnSpc>
              <a:spcBef>
                <a:spcPts val="680"/>
              </a:spcBef>
              <a:buAutoNum type="alphaUcPeriod"/>
              <a:tabLst>
                <a:tab pos="278130" algn="l"/>
              </a:tabLst>
            </a:pPr>
            <a:r>
              <a:rPr dirty="0" sz="1800">
                <a:latin typeface="Arial"/>
                <a:cs typeface="Arial"/>
              </a:rPr>
              <a:t>Apply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middle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layer</a:t>
            </a:r>
            <a:endParaRPr sz="1800">
              <a:latin typeface="Arial"/>
              <a:cs typeface="Arial"/>
            </a:endParaRPr>
          </a:p>
          <a:p>
            <a:pPr marL="290830" indent="-278130">
              <a:lnSpc>
                <a:spcPct val="100000"/>
              </a:lnSpc>
              <a:spcBef>
                <a:spcPts val="1085"/>
              </a:spcBef>
              <a:buAutoNum type="alphaUcPeriod"/>
              <a:tabLst>
                <a:tab pos="290830" algn="l"/>
              </a:tabLst>
            </a:pPr>
            <a:r>
              <a:rPr dirty="0" sz="1800">
                <a:latin typeface="Arial"/>
                <a:cs typeface="Arial"/>
              </a:rPr>
              <a:t>Sewing,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PUR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melt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adhesive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lamination</a:t>
            </a:r>
            <a:endParaRPr sz="180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1080"/>
              </a:spcBef>
              <a:buAutoNum type="alphaUcPeriod"/>
              <a:tabLst>
                <a:tab pos="304800" algn="l"/>
              </a:tabLst>
            </a:pPr>
            <a:r>
              <a:rPr dirty="0" sz="1800">
                <a:latin typeface="Arial"/>
                <a:cs typeface="Arial"/>
              </a:rPr>
              <a:t>Water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wash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room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temperature.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717283" y="3543427"/>
            <a:ext cx="5306060" cy="2394585"/>
          </a:xfrm>
          <a:prstGeom prst="rect">
            <a:avLst/>
          </a:prstGeom>
        </p:spPr>
        <p:txBody>
          <a:bodyPr wrap="square" lIns="0" tIns="9906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dirty="0" sz="1800" b="1">
                <a:latin typeface="Arial"/>
                <a:cs typeface="Arial"/>
              </a:rPr>
              <a:t>Please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0000"/>
                </a:solidFill>
                <a:latin typeface="Arial"/>
                <a:cs typeface="Arial"/>
              </a:rPr>
              <a:t>DO</a:t>
            </a:r>
            <a:r>
              <a:rPr dirty="0" sz="1800" spc="-20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0000"/>
                </a:solidFill>
                <a:latin typeface="Arial"/>
                <a:cs typeface="Arial"/>
              </a:rPr>
              <a:t>NOT</a:t>
            </a:r>
            <a:endParaRPr sz="1800">
              <a:latin typeface="Arial"/>
              <a:cs typeface="Arial"/>
            </a:endParaRPr>
          </a:p>
          <a:p>
            <a:pPr marL="290830" indent="-278130">
              <a:lnSpc>
                <a:spcPct val="100000"/>
              </a:lnSpc>
              <a:spcBef>
                <a:spcPts val="685"/>
              </a:spcBef>
              <a:buAutoNum type="alphaUcPeriod"/>
              <a:tabLst>
                <a:tab pos="290830" algn="l"/>
              </a:tabLst>
            </a:pP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temperature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high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pressure</a:t>
            </a:r>
            <a:endParaRPr sz="1800">
              <a:latin typeface="Arial"/>
              <a:cs typeface="Arial"/>
            </a:endParaRPr>
          </a:p>
          <a:p>
            <a:pPr marL="290195" indent="-277495">
              <a:lnSpc>
                <a:spcPct val="100000"/>
              </a:lnSpc>
              <a:spcBef>
                <a:spcPts val="1080"/>
              </a:spcBef>
              <a:buAutoNum type="alphaUcPeriod"/>
              <a:tabLst>
                <a:tab pos="290195" algn="l"/>
              </a:tabLst>
            </a:pPr>
            <a:r>
              <a:rPr dirty="0" sz="1800">
                <a:latin typeface="Arial"/>
                <a:cs typeface="Arial"/>
              </a:rPr>
              <a:t>PUR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hot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melt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adhesive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preferred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avoid</a:t>
            </a:r>
            <a:endParaRPr sz="1800">
              <a:latin typeface="Arial"/>
              <a:cs typeface="Arial"/>
            </a:endParaRPr>
          </a:p>
          <a:p>
            <a:pPr marL="266700">
              <a:lnSpc>
                <a:spcPct val="100000"/>
              </a:lnSpc>
              <a:spcBef>
                <a:spcPts val="1085"/>
              </a:spcBef>
            </a:pPr>
            <a:r>
              <a:rPr dirty="0" sz="1800">
                <a:latin typeface="Arial"/>
                <a:cs typeface="Arial"/>
              </a:rPr>
              <a:t>destruction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internal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structure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material</a:t>
            </a:r>
            <a:endParaRPr sz="1800">
              <a:latin typeface="Arial"/>
              <a:cs typeface="Arial"/>
            </a:endParaRPr>
          </a:p>
          <a:p>
            <a:pPr marL="304800" indent="-292100">
              <a:lnSpc>
                <a:spcPct val="100000"/>
              </a:lnSpc>
              <a:spcBef>
                <a:spcPts val="1080"/>
              </a:spcBef>
              <a:buAutoNum type="alphaUcPeriod" startAt="3"/>
              <a:tabLst>
                <a:tab pos="304800" algn="l"/>
              </a:tabLst>
            </a:pPr>
            <a:r>
              <a:rPr dirty="0" sz="1800">
                <a:latin typeface="Arial"/>
                <a:cs typeface="Arial"/>
              </a:rPr>
              <a:t>Full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adhesive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lamination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affects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moisture</a:t>
            </a:r>
            <a:endParaRPr sz="1800">
              <a:latin typeface="Arial"/>
              <a:cs typeface="Arial"/>
            </a:endParaRPr>
          </a:p>
          <a:p>
            <a:pPr marL="329565">
              <a:lnSpc>
                <a:spcPct val="100000"/>
              </a:lnSpc>
              <a:spcBef>
                <a:spcPts val="1080"/>
              </a:spcBef>
            </a:pPr>
            <a:r>
              <a:rPr dirty="0" sz="1800" spc="-10">
                <a:latin typeface="Arial"/>
                <a:cs typeface="Arial"/>
              </a:rPr>
              <a:t>permeability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163058" y="2675407"/>
            <a:ext cx="5361305" cy="25260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5080" indent="-342900">
              <a:lnSpc>
                <a:spcPct val="150100"/>
              </a:lnSpc>
              <a:spcBef>
                <a:spcPts val="1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1600">
                <a:latin typeface="Arial"/>
                <a:cs typeface="Arial"/>
              </a:rPr>
              <a:t>High</a:t>
            </a:r>
            <a:r>
              <a:rPr dirty="0" sz="1600" spc="254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water</a:t>
            </a:r>
            <a:r>
              <a:rPr dirty="0" sz="1600" spc="2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adsorption</a:t>
            </a:r>
            <a:r>
              <a:rPr dirty="0" sz="1600" spc="2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rate:</a:t>
            </a:r>
            <a:r>
              <a:rPr dirty="0" sz="1600" spc="2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280%</a:t>
            </a:r>
            <a:r>
              <a:rPr dirty="0" sz="1600" spc="26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(twice</a:t>
            </a:r>
            <a:r>
              <a:rPr dirty="0" sz="1600" spc="254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2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much</a:t>
            </a:r>
            <a:r>
              <a:rPr dirty="0" sz="1600" spc="254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as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4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standard</a:t>
            </a:r>
            <a:r>
              <a:rPr dirty="0" sz="1600" spc="-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fabrics</a:t>
            </a:r>
            <a:r>
              <a:rPr dirty="0" sz="1600" spc="-5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tested).</a:t>
            </a:r>
            <a:endParaRPr sz="1600">
              <a:latin typeface="Arial"/>
              <a:cs typeface="Arial"/>
            </a:endParaRPr>
          </a:p>
          <a:p>
            <a:pPr marL="355600" marR="7620" indent="-342900">
              <a:lnSpc>
                <a:spcPct val="150000"/>
              </a:lnSpc>
              <a:spcBef>
                <a:spcPts val="1200"/>
              </a:spcBef>
              <a:buChar char="•"/>
              <a:tabLst>
                <a:tab pos="355600" algn="l"/>
              </a:tabLst>
            </a:pPr>
            <a:r>
              <a:rPr dirty="0" sz="1600">
                <a:latin typeface="Arial"/>
                <a:cs typeface="Arial"/>
              </a:rPr>
              <a:t>Better</a:t>
            </a:r>
            <a:r>
              <a:rPr dirty="0" sz="1600" spc="1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drying</a:t>
            </a:r>
            <a:r>
              <a:rPr dirty="0" sz="1600" spc="15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rate:</a:t>
            </a:r>
            <a:r>
              <a:rPr dirty="0" sz="1600" spc="1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60min</a:t>
            </a:r>
            <a:r>
              <a:rPr dirty="0" sz="1600" spc="1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(three</a:t>
            </a:r>
            <a:r>
              <a:rPr dirty="0" sz="1600" spc="1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times</a:t>
            </a:r>
            <a:r>
              <a:rPr dirty="0" sz="1600" spc="1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1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much</a:t>
            </a:r>
            <a:r>
              <a:rPr dirty="0" sz="1600" spc="14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as</a:t>
            </a:r>
            <a:r>
              <a:rPr dirty="0" sz="1600" spc="140">
                <a:latin typeface="Arial"/>
                <a:cs typeface="Arial"/>
              </a:rPr>
              <a:t> </a:t>
            </a:r>
            <a:r>
              <a:rPr dirty="0" sz="1600" spc="-25">
                <a:latin typeface="Arial"/>
                <a:cs typeface="Arial"/>
              </a:rPr>
              <a:t>the </a:t>
            </a:r>
            <a:r>
              <a:rPr dirty="0" sz="1600">
                <a:latin typeface="Arial"/>
                <a:cs typeface="Arial"/>
              </a:rPr>
              <a:t>standard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fabrics</a:t>
            </a:r>
            <a:r>
              <a:rPr dirty="0" sz="1600" spc="-6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tested).</a:t>
            </a:r>
            <a:endParaRPr sz="1600">
              <a:latin typeface="Arial"/>
              <a:cs typeface="Arial"/>
            </a:endParaRPr>
          </a:p>
          <a:p>
            <a:pPr marL="355600" marR="6350" indent="-342900">
              <a:lnSpc>
                <a:spcPct val="150000"/>
              </a:lnSpc>
              <a:spcBef>
                <a:spcPts val="1200"/>
              </a:spcBef>
              <a:buChar char="•"/>
              <a:tabLst>
                <a:tab pos="355600" algn="l"/>
              </a:tabLst>
            </a:pPr>
            <a:r>
              <a:rPr dirty="0" sz="1600">
                <a:latin typeface="Arial"/>
                <a:cs typeface="Arial"/>
              </a:rPr>
              <a:t>Excellent</a:t>
            </a:r>
            <a:r>
              <a:rPr dirty="0" sz="1600" spc="37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moisture-</a:t>
            </a:r>
            <a:r>
              <a:rPr dirty="0" sz="1600">
                <a:latin typeface="Arial"/>
                <a:cs typeface="Arial"/>
              </a:rPr>
              <a:t>permeability</a:t>
            </a:r>
            <a:r>
              <a:rPr dirty="0" sz="1600" spc="3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allows</a:t>
            </a:r>
            <a:r>
              <a:rPr dirty="0" sz="1600" spc="38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375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adsorption </a:t>
            </a:r>
            <a:r>
              <a:rPr dirty="0" sz="1600">
                <a:latin typeface="Arial"/>
                <a:cs typeface="Arial"/>
              </a:rPr>
              <a:t>of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the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water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vapor</a:t>
            </a:r>
            <a:r>
              <a:rPr dirty="0" sz="1600" spc="-3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emitted</a:t>
            </a:r>
            <a:r>
              <a:rPr dirty="0" sz="1600" spc="-25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from</a:t>
            </a:r>
            <a:r>
              <a:rPr dirty="0" sz="1600" spc="-20">
                <a:latin typeface="Arial"/>
                <a:cs typeface="Arial"/>
              </a:rPr>
              <a:t> </a:t>
            </a:r>
            <a:r>
              <a:rPr dirty="0" sz="1600">
                <a:latin typeface="Arial"/>
                <a:cs typeface="Arial"/>
              </a:rPr>
              <a:t>human</a:t>
            </a:r>
            <a:r>
              <a:rPr dirty="0" sz="1600" spc="-30">
                <a:latin typeface="Arial"/>
                <a:cs typeface="Arial"/>
              </a:rPr>
              <a:t> </a:t>
            </a:r>
            <a:r>
              <a:rPr dirty="0" sz="1600" spc="-10">
                <a:latin typeface="Arial"/>
                <a:cs typeface="Arial"/>
              </a:rPr>
              <a:t>body.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3564763" y="1666747"/>
            <a:ext cx="5363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7.1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Moisture-</a:t>
            </a:r>
            <a:r>
              <a:rPr dirty="0" sz="1800">
                <a:latin typeface="Arial"/>
                <a:cs typeface="Arial"/>
              </a:rPr>
              <a:t>permeability</a:t>
            </a:r>
            <a:r>
              <a:rPr dirty="0" sz="1800" spc="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 </a:t>
            </a:r>
            <a:r>
              <a:rPr dirty="0" sz="1800" spc="-10">
                <a:latin typeface="Arial"/>
                <a:cs typeface="Arial"/>
              </a:rPr>
              <a:t>Fast-</a:t>
            </a:r>
            <a:r>
              <a:rPr dirty="0" sz="1800">
                <a:latin typeface="Arial"/>
                <a:cs typeface="Arial"/>
              </a:rPr>
              <a:t>drying</a:t>
            </a:r>
            <a:r>
              <a:rPr dirty="0" sz="1800" spc="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 spc="-95">
                <a:latin typeface="Arial"/>
                <a:cs typeface="Arial"/>
              </a:rPr>
              <a:t>Y-</a:t>
            </a:r>
            <a:r>
              <a:rPr dirty="0" sz="1800" spc="-20">
                <a:latin typeface="Arial"/>
                <a:cs typeface="Arial"/>
              </a:rPr>
              <a:t>Warm</a:t>
            </a:r>
            <a:endParaRPr sz="1800">
              <a:latin typeface="Arial"/>
              <a:cs typeface="Arial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633983" y="2470404"/>
            <a:ext cx="4066540" cy="3118485"/>
            <a:chOff x="633983" y="2470404"/>
            <a:chExt cx="4066540" cy="31184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83" y="2470404"/>
              <a:ext cx="4066032" cy="311810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1519" y="2567940"/>
              <a:ext cx="3790188" cy="2842260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724420" y="2561590"/>
              <a:ext cx="3804920" cy="2854960"/>
            </a:xfrm>
            <a:custGeom>
              <a:avLst/>
              <a:gdLst/>
              <a:ahLst/>
              <a:cxnLst/>
              <a:rect l="l" t="t" r="r" b="b"/>
              <a:pathLst>
                <a:path w="3804920" h="2854960">
                  <a:moveTo>
                    <a:pt x="715505" y="0"/>
                  </a:moveTo>
                  <a:lnTo>
                    <a:pt x="3088881" y="0"/>
                  </a:lnTo>
                  <a:lnTo>
                    <a:pt x="3804399" y="1427480"/>
                  </a:lnTo>
                  <a:lnTo>
                    <a:pt x="3088881" y="2854960"/>
                  </a:lnTo>
                  <a:lnTo>
                    <a:pt x="715505" y="2854960"/>
                  </a:lnTo>
                  <a:lnTo>
                    <a:pt x="0" y="1427480"/>
                  </a:lnTo>
                  <a:lnTo>
                    <a:pt x="715505" y="0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8965" rIns="0" bIns="0" rtlCol="0" vert="horz">
            <a:spAutoFit/>
          </a:bodyPr>
          <a:lstStyle/>
          <a:p>
            <a:pPr marL="199136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5.</a:t>
            </a:r>
            <a:r>
              <a:rPr dirty="0" sz="2800" spc="-70"/>
              <a:t> </a:t>
            </a:r>
            <a:r>
              <a:rPr dirty="0" sz="2800" spc="-10"/>
              <a:t>Supplementary</a:t>
            </a:r>
            <a:r>
              <a:rPr dirty="0" sz="2800" spc="-45"/>
              <a:t> </a:t>
            </a:r>
            <a:r>
              <a:rPr dirty="0" sz="2800" spc="-10"/>
              <a:t>Materials</a:t>
            </a:r>
            <a:endParaRPr sz="2800"/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368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b="0">
                <a:latin typeface="Arial"/>
                <a:cs typeface="Arial"/>
              </a:rPr>
              <a:t>5.2</a:t>
            </a:r>
            <a:r>
              <a:rPr dirty="0" sz="2000" spc="-8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Thermal</a:t>
            </a:r>
            <a:r>
              <a:rPr dirty="0" sz="2000" spc="-5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Conductivity</a:t>
            </a:r>
            <a:r>
              <a:rPr dirty="0" sz="2000" spc="-4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of</a:t>
            </a:r>
            <a:r>
              <a:rPr dirty="0" sz="2000" spc="-90" b="0">
                <a:latin typeface="Arial"/>
                <a:cs typeface="Arial"/>
              </a:rPr>
              <a:t> </a:t>
            </a:r>
            <a:r>
              <a:rPr dirty="0" sz="2000" spc="-105" b="0">
                <a:latin typeface="Arial"/>
                <a:cs typeface="Arial"/>
              </a:rPr>
              <a:t>Y-</a:t>
            </a:r>
            <a:r>
              <a:rPr dirty="0" sz="2000" b="0">
                <a:latin typeface="Arial"/>
                <a:cs typeface="Arial"/>
              </a:rPr>
              <a:t>Warm</a:t>
            </a:r>
            <a:r>
              <a:rPr dirty="0" sz="2000" spc="-7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Obtained</a:t>
            </a:r>
            <a:r>
              <a:rPr dirty="0" sz="2000" spc="-5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from</a:t>
            </a:r>
            <a:r>
              <a:rPr dirty="0" sz="2000" spc="-5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Different</a:t>
            </a:r>
            <a:r>
              <a:rPr dirty="0" sz="2000" spc="-90" b="0">
                <a:latin typeface="Arial"/>
                <a:cs typeface="Arial"/>
              </a:rPr>
              <a:t> </a:t>
            </a:r>
            <a:r>
              <a:rPr dirty="0" sz="2000" spc="-45" b="0">
                <a:latin typeface="Arial"/>
                <a:cs typeface="Arial"/>
              </a:rPr>
              <a:t>Test</a:t>
            </a:r>
            <a:r>
              <a:rPr dirty="0" sz="2000" spc="-65" b="0">
                <a:latin typeface="Arial"/>
                <a:cs typeface="Arial"/>
              </a:rPr>
              <a:t> </a:t>
            </a:r>
            <a:r>
              <a:rPr dirty="0" sz="2000" spc="-10" b="0">
                <a:latin typeface="Arial"/>
                <a:cs typeface="Arial"/>
              </a:rPr>
              <a:t>Methods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3824" y="1741551"/>
            <a:ext cx="11204498" cy="1051560"/>
          </a:xfrm>
          <a:prstGeom prst="rect">
            <a:avLst/>
          </a:prstGeom>
        </p:spPr>
      </p:pic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517474" y="1735201"/>
          <a:ext cx="11294110" cy="45294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9955"/>
                <a:gridCol w="3391535"/>
                <a:gridCol w="3093720"/>
              </a:tblGrid>
              <a:tr h="10515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6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20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Test</a:t>
                      </a:r>
                      <a:r>
                        <a:rPr dirty="0" sz="2000" spc="-2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Method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71755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2300">
                        <a:latin typeface="Times New Roman"/>
                        <a:cs typeface="Times New Roman"/>
                      </a:endParaRPr>
                    </a:p>
                    <a:p>
                      <a:pPr algn="ctr" marL="635">
                        <a:lnSpc>
                          <a:spcPct val="100000"/>
                        </a:lnSpc>
                      </a:pPr>
                      <a:r>
                        <a:rPr dirty="0" sz="230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Test</a:t>
                      </a:r>
                      <a:r>
                        <a:rPr dirty="0" sz="2300" spc="-3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300" spc="-1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Standard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1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marL="615315" marR="605790" indent="635">
                        <a:lnSpc>
                          <a:spcPts val="2760"/>
                        </a:lnSpc>
                      </a:pPr>
                      <a:r>
                        <a:rPr dirty="0" sz="2300" spc="-1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Thermal Conductivity (W/m·K)</a:t>
                      </a:r>
                      <a:endParaRPr sz="2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</a:tcPr>
                </a:tc>
              </a:tr>
              <a:tr h="69596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Sweating</a:t>
                      </a:r>
                      <a:r>
                        <a:rPr dirty="0" sz="20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guarded-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hot</a:t>
                      </a:r>
                      <a:r>
                        <a:rPr dirty="0" sz="2000" spc="-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plate</a:t>
                      </a:r>
                      <a:r>
                        <a:rPr dirty="0" sz="2000" spc="-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method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055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ISO</a:t>
                      </a:r>
                      <a:r>
                        <a:rPr dirty="0" sz="2000" spc="-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11092：2014.MOD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055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0.00824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055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</a:tr>
              <a:tr h="695325"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Guarded</a:t>
                      </a:r>
                      <a:r>
                        <a:rPr dirty="0" sz="2000" spc="-5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hot</a:t>
                      </a:r>
                      <a:r>
                        <a:rPr dirty="0" sz="20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plate</a:t>
                      </a:r>
                      <a:r>
                        <a:rPr dirty="0" sz="2000" spc="-2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apparatus</a:t>
                      </a:r>
                      <a:r>
                        <a:rPr dirty="0" sz="2000" spc="-5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method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055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ISO</a:t>
                      </a:r>
                      <a:r>
                        <a:rPr dirty="0" sz="2000" spc="-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8302：1991.IDT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055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0.026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055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</a:tr>
              <a:tr h="6953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Heat</a:t>
                      </a:r>
                      <a:r>
                        <a:rPr dirty="0" sz="20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flow</a:t>
                      </a:r>
                      <a:r>
                        <a:rPr dirty="0" sz="20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meter</a:t>
                      </a:r>
                      <a:r>
                        <a:rPr dirty="0" sz="2000" spc="-3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method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055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385570" marR="387350" indent="-990600">
                        <a:lnSpc>
                          <a:spcPct val="100000"/>
                        </a:lnSpc>
                        <a:spcBef>
                          <a:spcPts val="265"/>
                        </a:spcBef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ISO</a:t>
                      </a:r>
                      <a:r>
                        <a:rPr dirty="0" sz="2000" spc="-2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8301-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1991</a:t>
                      </a:r>
                      <a:r>
                        <a:rPr dirty="0" sz="2000" spc="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20">
                          <a:latin typeface="Microsoft YaHei"/>
                          <a:cs typeface="Microsoft YaHei"/>
                        </a:rPr>
                        <a:t>ASTM C518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33655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465"/>
                        </a:spcBef>
                      </a:pP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0.0223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055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</a:tr>
              <a:tr h="695960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spcBef>
                          <a:spcPts val="390"/>
                        </a:spcBef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Transient</a:t>
                      </a:r>
                      <a:r>
                        <a:rPr dirty="0" sz="2000" spc="-4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plane</a:t>
                      </a:r>
                      <a:r>
                        <a:rPr dirty="0" sz="20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source</a:t>
                      </a:r>
                      <a:r>
                        <a:rPr dirty="0" sz="2000" spc="-4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method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  <a:p>
                      <a:pPr algn="ctr">
                        <a:lnSpc>
                          <a:spcPts val="2140"/>
                        </a:lnSpc>
                      </a:pPr>
                      <a:r>
                        <a:rPr dirty="0" sz="1800" spc="-25">
                          <a:latin typeface="Tahoma"/>
                          <a:cs typeface="Tahoma"/>
                        </a:rPr>
                        <a:t>Membrane</a:t>
                      </a:r>
                      <a:r>
                        <a:rPr dirty="0" sz="1800" spc="-90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800" spc="-10">
                          <a:latin typeface="Tahoma"/>
                          <a:cs typeface="Tahoma"/>
                        </a:rPr>
                        <a:t>module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Hot</a:t>
                      </a:r>
                      <a:r>
                        <a:rPr dirty="0" sz="2000" spc="-4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Disk-TPS3500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690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0.024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690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</a:tr>
              <a:tr h="695325">
                <a:tc>
                  <a:txBody>
                    <a:bodyPr/>
                    <a:lstStyle/>
                    <a:p>
                      <a:pPr algn="ctr">
                        <a:lnSpc>
                          <a:spcPts val="2380"/>
                        </a:lnSpc>
                        <a:spcBef>
                          <a:spcPts val="390"/>
                        </a:spcBef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Transient</a:t>
                      </a:r>
                      <a:r>
                        <a:rPr dirty="0" sz="2000" spc="-4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plane</a:t>
                      </a:r>
                      <a:r>
                        <a:rPr dirty="0" sz="2000" spc="-3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>
                          <a:latin typeface="Microsoft YaHei"/>
                          <a:cs typeface="Microsoft YaHei"/>
                        </a:rPr>
                        <a:t>source</a:t>
                      </a:r>
                      <a:r>
                        <a:rPr dirty="0" sz="2000" spc="-4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method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  <a:p>
                      <a:pPr algn="ctr">
                        <a:lnSpc>
                          <a:spcPts val="2140"/>
                        </a:lnSpc>
                      </a:pPr>
                      <a:r>
                        <a:rPr dirty="0" sz="1800" spc="-70">
                          <a:latin typeface="Tahoma"/>
                          <a:cs typeface="Tahoma"/>
                        </a:rPr>
                        <a:t>Basic</a:t>
                      </a:r>
                      <a:r>
                        <a:rPr dirty="0" sz="1800" spc="165">
                          <a:latin typeface="Tahoma"/>
                          <a:cs typeface="Tahoma"/>
                        </a:rPr>
                        <a:t> </a:t>
                      </a:r>
                      <a:r>
                        <a:rPr dirty="0" sz="1800">
                          <a:latin typeface="Tahoma"/>
                          <a:cs typeface="Tahoma"/>
                        </a:rPr>
                        <a:t>Module-</a:t>
                      </a:r>
                      <a:r>
                        <a:rPr dirty="0" sz="1800" spc="55">
                          <a:latin typeface="Tahoma"/>
                          <a:cs typeface="Tahoma"/>
                        </a:rPr>
                        <a:t>One-</a:t>
                      </a:r>
                      <a:r>
                        <a:rPr dirty="0" sz="1800" spc="-10">
                          <a:latin typeface="Tahoma"/>
                          <a:cs typeface="Tahoma"/>
                        </a:rPr>
                        <a:t>sided</a:t>
                      </a:r>
                      <a:endParaRPr sz="1800">
                        <a:latin typeface="Tahoma"/>
                        <a:cs typeface="Tahoma"/>
                      </a:endParaRPr>
                    </a:p>
                  </a:txBody>
                  <a:tcPr marL="0" marR="0" marB="0" marT="49530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Hot</a:t>
                      </a:r>
                      <a:r>
                        <a:rPr dirty="0" sz="2000" spc="-4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Disk-TPS3500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690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dirty="0" sz="2000" spc="-10">
                          <a:solidFill>
                            <a:srgbClr val="0D0D0D"/>
                          </a:solidFill>
                          <a:latin typeface="Microsoft YaHei"/>
                          <a:cs typeface="Microsoft YaHei"/>
                        </a:rPr>
                        <a:t>0.016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690">
                    <a:lnL w="12700">
                      <a:solidFill>
                        <a:srgbClr val="3A3838"/>
                      </a:solidFill>
                      <a:prstDash val="solid"/>
                    </a:lnL>
                    <a:lnR w="12700">
                      <a:solidFill>
                        <a:srgbClr val="3A3838"/>
                      </a:solidFill>
                      <a:prstDash val="solid"/>
                    </a:lnR>
                    <a:lnT w="12700">
                      <a:solidFill>
                        <a:srgbClr val="3A3838"/>
                      </a:solidFill>
                      <a:prstDash val="solid"/>
                    </a:lnT>
                    <a:lnB w="12700">
                      <a:solidFill>
                        <a:srgbClr val="3A3838"/>
                      </a:solidFill>
                      <a:prstDash val="solid"/>
                    </a:lnB>
                    <a:solidFill>
                      <a:srgbClr val="FFFFFF">
                        <a:alpha val="65097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289559" y="1612391"/>
            <a:ext cx="11612880" cy="4849495"/>
            <a:chOff x="289559" y="1612391"/>
            <a:chExt cx="11612880" cy="484949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9559" y="1612391"/>
              <a:ext cx="3439667" cy="483565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68524" y="1627631"/>
              <a:ext cx="3500628" cy="483412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832348" y="1612391"/>
              <a:ext cx="3500628" cy="4835652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01812" y="1627631"/>
              <a:ext cx="3500628" cy="4834128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33425" rIns="0" bIns="0" rtlCol="0" vert="horz">
            <a:spAutoFit/>
          </a:bodyPr>
          <a:lstStyle/>
          <a:p>
            <a:pPr marL="1870075">
              <a:lnSpc>
                <a:spcPct val="100000"/>
              </a:lnSpc>
              <a:spcBef>
                <a:spcPts val="105"/>
              </a:spcBef>
            </a:pPr>
            <a:r>
              <a:rPr dirty="0" sz="2000" b="0">
                <a:solidFill>
                  <a:srgbClr val="0D0D0D"/>
                </a:solidFill>
                <a:latin typeface="Arial"/>
                <a:cs typeface="Arial"/>
              </a:rPr>
              <a:t>5.3</a:t>
            </a:r>
            <a:r>
              <a:rPr dirty="0" sz="2000" spc="-70" b="0">
                <a:solidFill>
                  <a:srgbClr val="0D0D0D"/>
                </a:solidFill>
                <a:latin typeface="Arial"/>
                <a:cs typeface="Arial"/>
              </a:rPr>
              <a:t> </a:t>
            </a:r>
            <a:r>
              <a:rPr dirty="0" sz="2000" spc="-45" b="0">
                <a:latin typeface="Arial"/>
                <a:cs typeface="Arial"/>
              </a:rPr>
              <a:t>Test</a:t>
            </a:r>
            <a:r>
              <a:rPr dirty="0" sz="2000" spc="-5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report</a:t>
            </a:r>
            <a:r>
              <a:rPr dirty="0" sz="2000" spc="-4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of</a:t>
            </a:r>
            <a:r>
              <a:rPr dirty="0" sz="2000" spc="-3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Flex</a:t>
            </a:r>
            <a:r>
              <a:rPr dirty="0" sz="2000" spc="-25" b="0">
                <a:latin typeface="Arial"/>
                <a:cs typeface="Arial"/>
              </a:rPr>
              <a:t> </a:t>
            </a:r>
            <a:r>
              <a:rPr dirty="0" sz="2000" spc="-10" b="0">
                <a:latin typeface="Arial"/>
                <a:cs typeface="Arial"/>
              </a:rPr>
              <a:t>Resistance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34112" y="1615439"/>
            <a:ext cx="11922760" cy="5005070"/>
            <a:chOff x="134112" y="1615439"/>
            <a:chExt cx="11922760" cy="50050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23019" y="1676399"/>
              <a:ext cx="3133344" cy="4943856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1064" y="1641347"/>
              <a:ext cx="3134868" cy="496214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41464" y="1661159"/>
              <a:ext cx="3124200" cy="494538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54140" y="1630679"/>
              <a:ext cx="3122675" cy="494538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30823" y="1632203"/>
              <a:ext cx="3124200" cy="494538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68467" y="1624583"/>
              <a:ext cx="3122676" cy="4943856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48200" y="1633727"/>
              <a:ext cx="3133344" cy="496062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104132" y="1639823"/>
              <a:ext cx="3104388" cy="4913376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404615" y="1615439"/>
              <a:ext cx="3142488" cy="496214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755391" y="1621535"/>
              <a:ext cx="3124200" cy="492861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908047" y="1645919"/>
              <a:ext cx="3244596" cy="491794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60703" y="1659635"/>
              <a:ext cx="3201924" cy="4852416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112" y="1633727"/>
              <a:ext cx="3134867" cy="4943856"/>
            </a:xfrm>
            <a:prstGeom prst="rect">
              <a:avLst/>
            </a:prstGeom>
          </p:spPr>
        </p:pic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74192" rIns="0" bIns="0" rtlCol="0" vert="horz">
            <a:spAutoFit/>
          </a:bodyPr>
          <a:lstStyle/>
          <a:p>
            <a:pPr marL="2410460">
              <a:lnSpc>
                <a:spcPct val="100000"/>
              </a:lnSpc>
              <a:spcBef>
                <a:spcPts val="105"/>
              </a:spcBef>
            </a:pPr>
            <a:r>
              <a:rPr dirty="0" sz="2000" b="0">
                <a:latin typeface="Arial"/>
                <a:cs typeface="Arial"/>
              </a:rPr>
              <a:t>5.4</a:t>
            </a:r>
            <a:r>
              <a:rPr dirty="0" sz="2000" spc="-10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Test</a:t>
            </a:r>
            <a:r>
              <a:rPr dirty="0" sz="2000" spc="11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report</a:t>
            </a:r>
            <a:r>
              <a:rPr dirty="0" sz="2000" spc="-9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of</a:t>
            </a:r>
            <a:r>
              <a:rPr dirty="0" sz="2000" spc="-65" b="0">
                <a:latin typeface="Arial"/>
                <a:cs typeface="Arial"/>
              </a:rPr>
              <a:t> </a:t>
            </a:r>
            <a:r>
              <a:rPr dirty="0" sz="2000" spc="-20" b="0">
                <a:latin typeface="Arial"/>
                <a:cs typeface="Arial"/>
              </a:rPr>
              <a:t>SVHC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0476" y="1520952"/>
            <a:ext cx="3517391" cy="508254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71415" y="1520952"/>
            <a:ext cx="3608832" cy="508254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4631" y="1520952"/>
            <a:ext cx="3529584" cy="5082540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65223" y="161925"/>
            <a:ext cx="8331834" cy="33083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b="0">
                <a:latin typeface="Arial"/>
                <a:cs typeface="Arial"/>
              </a:rPr>
              <a:t>5.5</a:t>
            </a:r>
            <a:r>
              <a:rPr dirty="0" sz="2000" spc="-75" b="0">
                <a:latin typeface="Arial"/>
                <a:cs typeface="Arial"/>
              </a:rPr>
              <a:t> </a:t>
            </a:r>
            <a:r>
              <a:rPr dirty="0" sz="2000" spc="-45" b="0">
                <a:latin typeface="Arial"/>
                <a:cs typeface="Arial"/>
              </a:rPr>
              <a:t>Test</a:t>
            </a:r>
            <a:r>
              <a:rPr dirty="0" sz="2000" spc="-5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report</a:t>
            </a:r>
            <a:r>
              <a:rPr dirty="0" sz="2000" spc="-5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of</a:t>
            </a:r>
            <a:r>
              <a:rPr dirty="0" sz="2000" spc="-4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the</a:t>
            </a:r>
            <a:r>
              <a:rPr dirty="0" sz="2000" spc="-40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comparison</a:t>
            </a:r>
            <a:r>
              <a:rPr dirty="0" sz="2000" spc="-7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between</a:t>
            </a:r>
            <a:r>
              <a:rPr dirty="0" sz="2000" spc="-80" b="0">
                <a:latin typeface="Arial"/>
                <a:cs typeface="Arial"/>
              </a:rPr>
              <a:t> </a:t>
            </a:r>
            <a:r>
              <a:rPr dirty="0" sz="2000" spc="-95" b="0">
                <a:latin typeface="Arial"/>
                <a:cs typeface="Arial"/>
              </a:rPr>
              <a:t>Y-</a:t>
            </a:r>
            <a:r>
              <a:rPr dirty="0" sz="2000" b="0">
                <a:latin typeface="Arial"/>
                <a:cs typeface="Arial"/>
              </a:rPr>
              <a:t>Warm</a:t>
            </a:r>
            <a:r>
              <a:rPr dirty="0" sz="2000" spc="-6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and</a:t>
            </a:r>
            <a:r>
              <a:rPr dirty="0" sz="2000" spc="-3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a</a:t>
            </a:r>
            <a:r>
              <a:rPr dirty="0" sz="2000" spc="-25" b="0">
                <a:latin typeface="Arial"/>
                <a:cs typeface="Arial"/>
              </a:rPr>
              <a:t> </a:t>
            </a:r>
            <a:r>
              <a:rPr dirty="0" sz="2000" b="0">
                <a:latin typeface="Arial"/>
                <a:cs typeface="Arial"/>
              </a:rPr>
              <a:t>renowned</a:t>
            </a:r>
            <a:r>
              <a:rPr dirty="0" sz="2000" spc="-60" b="0">
                <a:latin typeface="Arial"/>
                <a:cs typeface="Arial"/>
              </a:rPr>
              <a:t> </a:t>
            </a:r>
            <a:r>
              <a:rPr dirty="0" sz="2000" spc="-10" b="0">
                <a:latin typeface="Arial"/>
                <a:cs typeface="Arial"/>
              </a:rPr>
              <a:t>brand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562762" y="837641"/>
            <a:ext cx="11191240" cy="51371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114">
                <a:latin typeface="PMingLiU"/>
                <a:cs typeface="PMingLiU"/>
              </a:rPr>
              <a:t>Compared</a:t>
            </a:r>
            <a:r>
              <a:rPr dirty="0" sz="1600" spc="75">
                <a:latin typeface="PMingLiU"/>
                <a:cs typeface="PMingLiU"/>
              </a:rPr>
              <a:t> </a:t>
            </a:r>
            <a:r>
              <a:rPr dirty="0" sz="1600" spc="114">
                <a:latin typeface="PMingLiU"/>
                <a:cs typeface="PMingLiU"/>
              </a:rPr>
              <a:t>the</a:t>
            </a:r>
            <a:r>
              <a:rPr dirty="0" sz="1600" spc="55">
                <a:latin typeface="PMingLiU"/>
                <a:cs typeface="PMingLiU"/>
              </a:rPr>
              <a:t> </a:t>
            </a:r>
            <a:r>
              <a:rPr dirty="0" sz="1600" spc="100">
                <a:latin typeface="PMingLiU"/>
                <a:cs typeface="PMingLiU"/>
              </a:rPr>
              <a:t>performance</a:t>
            </a:r>
            <a:r>
              <a:rPr dirty="0" sz="1600" spc="80">
                <a:latin typeface="PMingLiU"/>
                <a:cs typeface="PMingLiU"/>
              </a:rPr>
              <a:t> </a:t>
            </a:r>
            <a:r>
              <a:rPr dirty="0" sz="1600" spc="60">
                <a:latin typeface="PMingLiU"/>
                <a:cs typeface="PMingLiU"/>
              </a:rPr>
              <a:t>of</a:t>
            </a:r>
            <a:r>
              <a:rPr dirty="0" sz="1600" spc="55">
                <a:latin typeface="PMingLiU"/>
                <a:cs typeface="PMingLiU"/>
              </a:rPr>
              <a:t> </a:t>
            </a:r>
            <a:r>
              <a:rPr dirty="0" sz="1600">
                <a:latin typeface="PMingLiU"/>
                <a:cs typeface="PMingLiU"/>
              </a:rPr>
              <a:t>Y-</a:t>
            </a:r>
            <a:r>
              <a:rPr dirty="0" sz="1600" spc="90">
                <a:latin typeface="PMingLiU"/>
                <a:cs typeface="PMingLiU"/>
              </a:rPr>
              <a:t>Warm</a:t>
            </a:r>
            <a:r>
              <a:rPr dirty="0" sz="1600" spc="55">
                <a:latin typeface="PMingLiU"/>
                <a:cs typeface="PMingLiU"/>
              </a:rPr>
              <a:t> </a:t>
            </a:r>
            <a:r>
              <a:rPr dirty="0" sz="1600">
                <a:latin typeface="PMingLiU"/>
                <a:cs typeface="PMingLiU"/>
              </a:rPr>
              <a:t>with</a:t>
            </a:r>
            <a:r>
              <a:rPr dirty="0" sz="1600" spc="70">
                <a:latin typeface="PMingLiU"/>
                <a:cs typeface="PMingLiU"/>
              </a:rPr>
              <a:t> </a:t>
            </a:r>
            <a:r>
              <a:rPr dirty="0" sz="1600" spc="130">
                <a:latin typeface="PMingLiU"/>
                <a:cs typeface="PMingLiU"/>
              </a:rPr>
              <a:t>a</a:t>
            </a:r>
            <a:r>
              <a:rPr dirty="0" sz="1600" spc="55">
                <a:latin typeface="PMingLiU"/>
                <a:cs typeface="PMingLiU"/>
              </a:rPr>
              <a:t> </a:t>
            </a:r>
            <a:r>
              <a:rPr dirty="0" sz="1600" spc="60">
                <a:latin typeface="PMingLiU"/>
                <a:cs typeface="PMingLiU"/>
              </a:rPr>
              <a:t>thickness</a:t>
            </a:r>
            <a:r>
              <a:rPr dirty="0" sz="1600" spc="80">
                <a:latin typeface="PMingLiU"/>
                <a:cs typeface="PMingLiU"/>
              </a:rPr>
              <a:t> </a:t>
            </a:r>
            <a:r>
              <a:rPr dirty="0" sz="1600" spc="60">
                <a:latin typeface="PMingLiU"/>
                <a:cs typeface="PMingLiU"/>
              </a:rPr>
              <a:t>of</a:t>
            </a:r>
            <a:r>
              <a:rPr dirty="0" sz="1600" spc="55">
                <a:latin typeface="PMingLiU"/>
                <a:cs typeface="PMingLiU"/>
              </a:rPr>
              <a:t> </a:t>
            </a:r>
            <a:r>
              <a:rPr dirty="0" sz="1600" spc="90">
                <a:latin typeface="PMingLiU"/>
                <a:cs typeface="PMingLiU"/>
              </a:rPr>
              <a:t>0.9mm</a:t>
            </a:r>
            <a:r>
              <a:rPr dirty="0" sz="1600" spc="60">
                <a:latin typeface="PMingLiU"/>
                <a:cs typeface="PMingLiU"/>
              </a:rPr>
              <a:t> </a:t>
            </a:r>
            <a:r>
              <a:rPr dirty="0" sz="1600" spc="140">
                <a:latin typeface="PMingLiU"/>
                <a:cs typeface="PMingLiU"/>
              </a:rPr>
              <a:t>and</a:t>
            </a:r>
            <a:r>
              <a:rPr dirty="0" sz="1600" spc="55">
                <a:latin typeface="PMingLiU"/>
                <a:cs typeface="PMingLiU"/>
              </a:rPr>
              <a:t> </a:t>
            </a:r>
            <a:r>
              <a:rPr dirty="0" sz="1600" spc="70">
                <a:latin typeface="PMingLiU"/>
                <a:cs typeface="PMingLiU"/>
              </a:rPr>
              <a:t>well-</a:t>
            </a:r>
            <a:r>
              <a:rPr dirty="0" sz="1600" spc="80">
                <a:latin typeface="PMingLiU"/>
                <a:cs typeface="PMingLiU"/>
              </a:rPr>
              <a:t>known</a:t>
            </a:r>
            <a:r>
              <a:rPr dirty="0" sz="1600" spc="70">
                <a:latin typeface="PMingLiU"/>
                <a:cs typeface="PMingLiU"/>
              </a:rPr>
              <a:t> </a:t>
            </a:r>
            <a:r>
              <a:rPr dirty="0" sz="1600" spc="60">
                <a:latin typeface="PMingLiU"/>
                <a:cs typeface="PMingLiU"/>
              </a:rPr>
              <a:t>insulation</a:t>
            </a:r>
            <a:r>
              <a:rPr dirty="0" sz="1600" spc="80">
                <a:latin typeface="PMingLiU"/>
                <a:cs typeface="PMingLiU"/>
              </a:rPr>
              <a:t> </a:t>
            </a:r>
            <a:r>
              <a:rPr dirty="0" sz="1600" spc="70">
                <a:latin typeface="PMingLiU"/>
                <a:cs typeface="PMingLiU"/>
              </a:rPr>
              <a:t>materials </a:t>
            </a:r>
            <a:r>
              <a:rPr dirty="0" sz="1600">
                <a:latin typeface="PMingLiU"/>
                <a:cs typeface="PMingLiU"/>
              </a:rPr>
              <a:t>with</a:t>
            </a:r>
            <a:r>
              <a:rPr dirty="0" sz="1600" spc="70">
                <a:latin typeface="PMingLiU"/>
                <a:cs typeface="PMingLiU"/>
              </a:rPr>
              <a:t> </a:t>
            </a:r>
            <a:r>
              <a:rPr dirty="0" sz="1600" spc="130">
                <a:latin typeface="PMingLiU"/>
                <a:cs typeface="PMingLiU"/>
              </a:rPr>
              <a:t>a</a:t>
            </a:r>
            <a:r>
              <a:rPr dirty="0" sz="1600" spc="55">
                <a:latin typeface="PMingLiU"/>
                <a:cs typeface="PMingLiU"/>
              </a:rPr>
              <a:t> </a:t>
            </a:r>
            <a:r>
              <a:rPr dirty="0" sz="1600" spc="60">
                <a:latin typeface="PMingLiU"/>
                <a:cs typeface="PMingLiU"/>
              </a:rPr>
              <a:t>thickness</a:t>
            </a:r>
            <a:r>
              <a:rPr dirty="0" sz="1600" spc="70">
                <a:latin typeface="PMingLiU"/>
                <a:cs typeface="PMingLiU"/>
              </a:rPr>
              <a:t> </a:t>
            </a:r>
            <a:r>
              <a:rPr dirty="0" sz="1600" spc="60">
                <a:latin typeface="PMingLiU"/>
                <a:cs typeface="PMingLiU"/>
              </a:rPr>
              <a:t>of</a:t>
            </a:r>
            <a:r>
              <a:rPr dirty="0" sz="1600" spc="55">
                <a:latin typeface="PMingLiU"/>
                <a:cs typeface="PMingLiU"/>
              </a:rPr>
              <a:t> </a:t>
            </a:r>
            <a:r>
              <a:rPr dirty="0" sz="1600" spc="70">
                <a:latin typeface="PMingLiU"/>
                <a:cs typeface="PMingLiU"/>
              </a:rPr>
              <a:t>4mm,</a:t>
            </a:r>
            <a:endParaRPr sz="16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600" spc="130">
                <a:latin typeface="PMingLiU"/>
                <a:cs typeface="PMingLiU"/>
              </a:rPr>
              <a:t>and</a:t>
            </a:r>
            <a:r>
              <a:rPr dirty="0" sz="1600" spc="25">
                <a:latin typeface="PMingLiU"/>
                <a:cs typeface="PMingLiU"/>
              </a:rPr>
              <a:t> </a:t>
            </a:r>
            <a:r>
              <a:rPr dirty="0" sz="1600" spc="114">
                <a:latin typeface="PMingLiU"/>
                <a:cs typeface="PMingLiU"/>
              </a:rPr>
              <a:t>the</a:t>
            </a:r>
            <a:r>
              <a:rPr dirty="0" sz="1600" spc="40">
                <a:latin typeface="PMingLiU"/>
                <a:cs typeface="PMingLiU"/>
              </a:rPr>
              <a:t> </a:t>
            </a:r>
            <a:r>
              <a:rPr dirty="0" sz="1600" spc="95">
                <a:latin typeface="PMingLiU"/>
                <a:cs typeface="PMingLiU"/>
              </a:rPr>
              <a:t>test</a:t>
            </a:r>
            <a:r>
              <a:rPr dirty="0" sz="1600" spc="55">
                <a:latin typeface="PMingLiU"/>
                <a:cs typeface="PMingLiU"/>
              </a:rPr>
              <a:t> </a:t>
            </a:r>
            <a:r>
              <a:rPr dirty="0" sz="1600" spc="105">
                <a:latin typeface="PMingLiU"/>
                <a:cs typeface="PMingLiU"/>
              </a:rPr>
              <a:t>report</a:t>
            </a:r>
            <a:r>
              <a:rPr dirty="0" sz="1600" spc="25">
                <a:latin typeface="PMingLiU"/>
                <a:cs typeface="PMingLiU"/>
              </a:rPr>
              <a:t> </a:t>
            </a:r>
            <a:r>
              <a:rPr dirty="0" sz="1600" spc="75">
                <a:latin typeface="PMingLiU"/>
                <a:cs typeface="PMingLiU"/>
              </a:rPr>
              <a:t>from</a:t>
            </a:r>
            <a:r>
              <a:rPr dirty="0" sz="1600" spc="50">
                <a:latin typeface="PMingLiU"/>
                <a:cs typeface="PMingLiU"/>
              </a:rPr>
              <a:t> </a:t>
            </a:r>
            <a:r>
              <a:rPr dirty="0" sz="1600" spc="-65">
                <a:latin typeface="PMingLiU"/>
                <a:cs typeface="PMingLiU"/>
              </a:rPr>
              <a:t>SATRA</a:t>
            </a:r>
            <a:r>
              <a:rPr dirty="0" sz="1600" spc="20">
                <a:latin typeface="PMingLiU"/>
                <a:cs typeface="PMingLiU"/>
              </a:rPr>
              <a:t> </a:t>
            </a:r>
            <a:r>
              <a:rPr dirty="0" sz="1600" spc="85">
                <a:latin typeface="PMingLiU"/>
                <a:cs typeface="PMingLiU"/>
              </a:rPr>
              <a:t>shows</a:t>
            </a:r>
            <a:r>
              <a:rPr dirty="0" sz="1600" spc="30">
                <a:latin typeface="PMingLiU"/>
                <a:cs typeface="PMingLiU"/>
              </a:rPr>
              <a:t> </a:t>
            </a:r>
            <a:r>
              <a:rPr dirty="0" sz="1600" spc="85">
                <a:latin typeface="PMingLiU"/>
                <a:cs typeface="PMingLiU"/>
              </a:rPr>
              <a:t>they</a:t>
            </a:r>
            <a:r>
              <a:rPr dirty="0" sz="1600" spc="40">
                <a:latin typeface="PMingLiU"/>
                <a:cs typeface="PMingLiU"/>
              </a:rPr>
              <a:t> </a:t>
            </a:r>
            <a:r>
              <a:rPr dirty="0" sz="1600" spc="100">
                <a:latin typeface="PMingLiU"/>
                <a:cs typeface="PMingLiU"/>
              </a:rPr>
              <a:t>can</a:t>
            </a:r>
            <a:r>
              <a:rPr dirty="0" sz="1600" spc="30">
                <a:latin typeface="PMingLiU"/>
                <a:cs typeface="PMingLiU"/>
              </a:rPr>
              <a:t> </a:t>
            </a:r>
            <a:r>
              <a:rPr dirty="0" sz="1600" spc="75">
                <a:latin typeface="PMingLiU"/>
                <a:cs typeface="PMingLiU"/>
              </a:rPr>
              <a:t>achieve</a:t>
            </a:r>
            <a:r>
              <a:rPr dirty="0" sz="1600" spc="40">
                <a:latin typeface="PMingLiU"/>
                <a:cs typeface="PMingLiU"/>
              </a:rPr>
              <a:t> </a:t>
            </a:r>
            <a:r>
              <a:rPr dirty="0" sz="1600" spc="114">
                <a:latin typeface="PMingLiU"/>
                <a:cs typeface="PMingLiU"/>
              </a:rPr>
              <a:t>the</a:t>
            </a:r>
            <a:r>
              <a:rPr dirty="0" sz="1600" spc="40">
                <a:latin typeface="PMingLiU"/>
                <a:cs typeface="PMingLiU"/>
              </a:rPr>
              <a:t> </a:t>
            </a:r>
            <a:r>
              <a:rPr dirty="0" sz="1600" spc="125">
                <a:latin typeface="PMingLiU"/>
                <a:cs typeface="PMingLiU"/>
              </a:rPr>
              <a:t>same</a:t>
            </a:r>
            <a:r>
              <a:rPr dirty="0" sz="1600" spc="45">
                <a:latin typeface="PMingLiU"/>
                <a:cs typeface="PMingLiU"/>
              </a:rPr>
              <a:t> </a:t>
            </a:r>
            <a:r>
              <a:rPr dirty="0" sz="1600" spc="80">
                <a:latin typeface="PMingLiU"/>
                <a:cs typeface="PMingLiU"/>
              </a:rPr>
              <a:t>warm</a:t>
            </a:r>
            <a:r>
              <a:rPr dirty="0" sz="1600" spc="35">
                <a:latin typeface="PMingLiU"/>
                <a:cs typeface="PMingLiU"/>
              </a:rPr>
              <a:t> </a:t>
            </a:r>
            <a:r>
              <a:rPr dirty="0" sz="1600" spc="95">
                <a:latin typeface="PMingLiU"/>
                <a:cs typeface="PMingLiU"/>
              </a:rPr>
              <a:t>keeping</a:t>
            </a:r>
            <a:r>
              <a:rPr dirty="0" sz="1600" spc="45">
                <a:latin typeface="PMingLiU"/>
                <a:cs typeface="PMingLiU"/>
              </a:rPr>
              <a:t> </a:t>
            </a:r>
            <a:r>
              <a:rPr dirty="0" sz="1600" spc="80">
                <a:latin typeface="PMingLiU"/>
                <a:cs typeface="PMingLiU"/>
              </a:rPr>
              <a:t>performance.</a:t>
            </a:r>
            <a:endParaRPr sz="16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78835" y="1344167"/>
            <a:ext cx="6434327" cy="5376672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2422398" y="593216"/>
            <a:ext cx="760793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50">
                <a:latin typeface="PMingLiU"/>
                <a:cs typeface="PMingLiU"/>
              </a:rPr>
              <a:t>5.6</a:t>
            </a:r>
            <a:r>
              <a:rPr dirty="0" sz="1800" spc="40">
                <a:latin typeface="PMingLiU"/>
                <a:cs typeface="PMingLiU"/>
              </a:rPr>
              <a:t> </a:t>
            </a:r>
            <a:r>
              <a:rPr dirty="0" sz="1800">
                <a:latin typeface="PMingLiU"/>
                <a:cs typeface="PMingLiU"/>
              </a:rPr>
              <a:t>To</a:t>
            </a:r>
            <a:r>
              <a:rPr dirty="0" sz="1800" spc="45">
                <a:latin typeface="PMingLiU"/>
                <a:cs typeface="PMingLiU"/>
              </a:rPr>
              <a:t> </a:t>
            </a:r>
            <a:r>
              <a:rPr dirty="0" sz="1800" spc="145">
                <a:latin typeface="PMingLiU"/>
                <a:cs typeface="PMingLiU"/>
              </a:rPr>
              <a:t>get</a:t>
            </a:r>
            <a:r>
              <a:rPr dirty="0" sz="1800" spc="55">
                <a:latin typeface="PMingLiU"/>
                <a:cs typeface="PMingLiU"/>
              </a:rPr>
              <a:t> </a:t>
            </a:r>
            <a:r>
              <a:rPr dirty="0" sz="1800" spc="145">
                <a:latin typeface="PMingLiU"/>
                <a:cs typeface="PMingLiU"/>
              </a:rPr>
              <a:t>more</a:t>
            </a:r>
            <a:r>
              <a:rPr dirty="0" sz="1800" spc="45">
                <a:latin typeface="PMingLiU"/>
                <a:cs typeface="PMingLiU"/>
              </a:rPr>
              <a:t> </a:t>
            </a:r>
            <a:r>
              <a:rPr dirty="0" sz="1800" spc="105">
                <a:latin typeface="PMingLiU"/>
                <a:cs typeface="PMingLiU"/>
              </a:rPr>
              <a:t>test</a:t>
            </a:r>
            <a:r>
              <a:rPr dirty="0" sz="1800" spc="40">
                <a:latin typeface="PMingLiU"/>
                <a:cs typeface="PMingLiU"/>
              </a:rPr>
              <a:t> </a:t>
            </a:r>
            <a:r>
              <a:rPr dirty="0" sz="1800" spc="85">
                <a:latin typeface="PMingLiU"/>
                <a:cs typeface="PMingLiU"/>
              </a:rPr>
              <a:t>reports,</a:t>
            </a:r>
            <a:r>
              <a:rPr dirty="0" sz="1800" spc="55">
                <a:latin typeface="PMingLiU"/>
                <a:cs typeface="PMingLiU"/>
              </a:rPr>
              <a:t> </a:t>
            </a:r>
            <a:r>
              <a:rPr dirty="0" sz="1800" spc="110">
                <a:latin typeface="PMingLiU"/>
                <a:cs typeface="PMingLiU"/>
              </a:rPr>
              <a:t>please</a:t>
            </a:r>
            <a:r>
              <a:rPr dirty="0" sz="1800" spc="45">
                <a:latin typeface="PMingLiU"/>
                <a:cs typeface="PMingLiU"/>
              </a:rPr>
              <a:t> </a:t>
            </a:r>
            <a:r>
              <a:rPr dirty="0" sz="1800">
                <a:latin typeface="PMingLiU"/>
                <a:cs typeface="PMingLiU"/>
              </a:rPr>
              <a:t>visit</a:t>
            </a:r>
            <a:r>
              <a:rPr dirty="0" sz="1800" spc="35">
                <a:latin typeface="PMingLiU"/>
                <a:cs typeface="PMingLiU"/>
              </a:rPr>
              <a:t> </a:t>
            </a:r>
            <a:r>
              <a:rPr dirty="0" sz="1800" spc="120">
                <a:latin typeface="PMingLiU"/>
                <a:cs typeface="PMingLiU"/>
              </a:rPr>
              <a:t>our</a:t>
            </a:r>
            <a:r>
              <a:rPr dirty="0" sz="1800" spc="45">
                <a:latin typeface="PMingLiU"/>
                <a:cs typeface="PMingLiU"/>
              </a:rPr>
              <a:t> </a:t>
            </a:r>
            <a:r>
              <a:rPr dirty="0" sz="1800" spc="80">
                <a:latin typeface="PMingLiU"/>
                <a:cs typeface="PMingLiU"/>
              </a:rPr>
              <a:t>website:</a:t>
            </a:r>
            <a:r>
              <a:rPr dirty="0" u="sng" sz="1800" spc="80">
                <a:uFill>
                  <a:solidFill>
                    <a:srgbClr val="000000"/>
                  </a:solidFill>
                </a:uFill>
                <a:latin typeface="PMingLiU"/>
                <a:cs typeface="PMingLiU"/>
                <a:hlinkClick r:id="rId3"/>
              </a:rPr>
              <a:t>http://www.y-</a:t>
            </a:r>
            <a:r>
              <a:rPr dirty="0" u="sng" sz="1800" spc="85">
                <a:uFill>
                  <a:solidFill>
                    <a:srgbClr val="000000"/>
                  </a:solidFill>
                </a:uFill>
                <a:latin typeface="PMingLiU"/>
                <a:cs typeface="PMingLiU"/>
                <a:hlinkClick r:id="rId3"/>
              </a:rPr>
              <a:t>warm.com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006840" y="2907792"/>
            <a:ext cx="2924555" cy="234696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2776" y="2823972"/>
            <a:ext cx="3601212" cy="269900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347971" y="3238500"/>
            <a:ext cx="3496055" cy="1869948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69036" rIns="0" bIns="0" rtlCol="0" vert="horz">
            <a:spAutoFit/>
          </a:bodyPr>
          <a:lstStyle/>
          <a:p>
            <a:pPr marL="3032760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Technology</a:t>
            </a:r>
            <a:r>
              <a:rPr dirty="0" spc="-85"/>
              <a:t> </a:t>
            </a:r>
            <a:r>
              <a:rPr dirty="0" spc="-25"/>
              <a:t>tag</a:t>
            </a:r>
          </a:p>
        </p:txBody>
      </p:sp>
      <p:sp>
        <p:nvSpPr>
          <p:cNvPr id="9" name="object 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  <p:sp>
        <p:nvSpPr>
          <p:cNvPr id="6" name="object 6" descr=""/>
          <p:cNvSpPr txBox="1"/>
          <p:nvPr/>
        </p:nvSpPr>
        <p:spPr>
          <a:xfrm>
            <a:off x="1224178" y="2336672"/>
            <a:ext cx="12452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Clothing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tag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9796653" y="2336672"/>
            <a:ext cx="9404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Shoe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25">
                <a:latin typeface="Arial"/>
                <a:cs typeface="Arial"/>
              </a:rPr>
              <a:t>tag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177790" y="2336672"/>
            <a:ext cx="172529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Sample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package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1129" rIns="0" bIns="0" rtlCol="0" vert="horz">
            <a:spAutoFit/>
          </a:bodyPr>
          <a:lstStyle/>
          <a:p>
            <a:pPr marL="114935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Table</a:t>
            </a:r>
            <a:r>
              <a:rPr dirty="0" sz="3200" spc="-30"/>
              <a:t> </a:t>
            </a:r>
            <a:r>
              <a:rPr dirty="0" sz="3200"/>
              <a:t>of</a:t>
            </a:r>
            <a:r>
              <a:rPr dirty="0" sz="3200" spc="-20"/>
              <a:t> </a:t>
            </a:r>
            <a:r>
              <a:rPr dirty="0" sz="3200" spc="-10"/>
              <a:t>Content</a:t>
            </a:r>
            <a:endParaRPr sz="320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29500" y="3941064"/>
            <a:ext cx="4553711" cy="2561844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1429766" y="1934210"/>
            <a:ext cx="5475605" cy="454025"/>
            <a:chOff x="1429766" y="1934210"/>
            <a:chExt cx="5475605" cy="454025"/>
          </a:xfrm>
        </p:grpSpPr>
        <p:sp>
          <p:nvSpPr>
            <p:cNvPr id="6" name="object 6" descr=""/>
            <p:cNvSpPr/>
            <p:nvPr/>
          </p:nvSpPr>
          <p:spPr>
            <a:xfrm>
              <a:off x="1442466" y="1946910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5378450" y="0"/>
                  </a:moveTo>
                  <a:lnTo>
                    <a:pt x="71374" y="0"/>
                  </a:lnTo>
                  <a:lnTo>
                    <a:pt x="43612" y="5615"/>
                  </a:lnTo>
                  <a:lnTo>
                    <a:pt x="20923" y="20923"/>
                  </a:lnTo>
                  <a:lnTo>
                    <a:pt x="5615" y="43612"/>
                  </a:lnTo>
                  <a:lnTo>
                    <a:pt x="0" y="71374"/>
                  </a:lnTo>
                  <a:lnTo>
                    <a:pt x="0" y="356869"/>
                  </a:lnTo>
                  <a:lnTo>
                    <a:pt x="5615" y="384631"/>
                  </a:lnTo>
                  <a:lnTo>
                    <a:pt x="20923" y="407320"/>
                  </a:lnTo>
                  <a:lnTo>
                    <a:pt x="43612" y="422628"/>
                  </a:lnTo>
                  <a:lnTo>
                    <a:pt x="71374" y="428243"/>
                  </a:lnTo>
                  <a:lnTo>
                    <a:pt x="5378450" y="428243"/>
                  </a:lnTo>
                  <a:lnTo>
                    <a:pt x="5406211" y="422628"/>
                  </a:lnTo>
                  <a:lnTo>
                    <a:pt x="5428900" y="407320"/>
                  </a:lnTo>
                  <a:lnTo>
                    <a:pt x="5444208" y="384631"/>
                  </a:lnTo>
                  <a:lnTo>
                    <a:pt x="5449824" y="356869"/>
                  </a:lnTo>
                  <a:lnTo>
                    <a:pt x="5449824" y="71374"/>
                  </a:lnTo>
                  <a:lnTo>
                    <a:pt x="5444208" y="43612"/>
                  </a:lnTo>
                  <a:lnTo>
                    <a:pt x="5428900" y="20923"/>
                  </a:lnTo>
                  <a:lnTo>
                    <a:pt x="5406211" y="5615"/>
                  </a:lnTo>
                  <a:lnTo>
                    <a:pt x="537845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1442466" y="1946910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0" y="71374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5378450" y="0"/>
                  </a:lnTo>
                  <a:lnTo>
                    <a:pt x="5406211" y="5615"/>
                  </a:lnTo>
                  <a:lnTo>
                    <a:pt x="5428900" y="20923"/>
                  </a:lnTo>
                  <a:lnTo>
                    <a:pt x="5444208" y="43612"/>
                  </a:lnTo>
                  <a:lnTo>
                    <a:pt x="5449824" y="71374"/>
                  </a:lnTo>
                  <a:lnTo>
                    <a:pt x="5449824" y="356869"/>
                  </a:lnTo>
                  <a:lnTo>
                    <a:pt x="5444208" y="384631"/>
                  </a:lnTo>
                  <a:lnTo>
                    <a:pt x="5428900" y="407320"/>
                  </a:lnTo>
                  <a:lnTo>
                    <a:pt x="5406211" y="422628"/>
                  </a:lnTo>
                  <a:lnTo>
                    <a:pt x="5378450" y="428243"/>
                  </a:lnTo>
                  <a:lnTo>
                    <a:pt x="71374" y="428243"/>
                  </a:lnTo>
                  <a:lnTo>
                    <a:pt x="43612" y="422628"/>
                  </a:lnTo>
                  <a:lnTo>
                    <a:pt x="20923" y="407320"/>
                  </a:lnTo>
                  <a:lnTo>
                    <a:pt x="5615" y="384631"/>
                  </a:lnTo>
                  <a:lnTo>
                    <a:pt x="0" y="356869"/>
                  </a:lnTo>
                  <a:lnTo>
                    <a:pt x="0" y="7137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1429766" y="2432557"/>
            <a:ext cx="5475605" cy="3312795"/>
            <a:chOff x="1429766" y="2432557"/>
            <a:chExt cx="5475605" cy="3312795"/>
          </a:xfrm>
        </p:grpSpPr>
        <p:sp>
          <p:nvSpPr>
            <p:cNvPr id="9" name="object 9" descr=""/>
            <p:cNvSpPr/>
            <p:nvPr/>
          </p:nvSpPr>
          <p:spPr>
            <a:xfrm>
              <a:off x="1442466" y="2445257"/>
              <a:ext cx="5450205" cy="426720"/>
            </a:xfrm>
            <a:custGeom>
              <a:avLst/>
              <a:gdLst/>
              <a:ahLst/>
              <a:cxnLst/>
              <a:rect l="l" t="t" r="r" b="b"/>
              <a:pathLst>
                <a:path w="5450205" h="426719">
                  <a:moveTo>
                    <a:pt x="5378704" y="0"/>
                  </a:moveTo>
                  <a:lnTo>
                    <a:pt x="71120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19"/>
                  </a:lnTo>
                  <a:lnTo>
                    <a:pt x="0" y="355600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20" y="426719"/>
                  </a:lnTo>
                  <a:lnTo>
                    <a:pt x="5378704" y="426719"/>
                  </a:lnTo>
                  <a:lnTo>
                    <a:pt x="5406372" y="421126"/>
                  </a:lnTo>
                  <a:lnTo>
                    <a:pt x="5428980" y="405876"/>
                  </a:lnTo>
                  <a:lnTo>
                    <a:pt x="5444230" y="383268"/>
                  </a:lnTo>
                  <a:lnTo>
                    <a:pt x="5449824" y="355600"/>
                  </a:lnTo>
                  <a:lnTo>
                    <a:pt x="5449824" y="71119"/>
                  </a:lnTo>
                  <a:lnTo>
                    <a:pt x="5444230" y="43451"/>
                  </a:lnTo>
                  <a:lnTo>
                    <a:pt x="5428980" y="20843"/>
                  </a:lnTo>
                  <a:lnTo>
                    <a:pt x="5406372" y="5593"/>
                  </a:lnTo>
                  <a:lnTo>
                    <a:pt x="537870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1442466" y="2445257"/>
              <a:ext cx="5450205" cy="426720"/>
            </a:xfrm>
            <a:custGeom>
              <a:avLst/>
              <a:gdLst/>
              <a:ahLst/>
              <a:cxnLst/>
              <a:rect l="l" t="t" r="r" b="b"/>
              <a:pathLst>
                <a:path w="5450205" h="426719">
                  <a:moveTo>
                    <a:pt x="0" y="71119"/>
                  </a:moveTo>
                  <a:lnTo>
                    <a:pt x="5593" y="43451"/>
                  </a:lnTo>
                  <a:lnTo>
                    <a:pt x="20843" y="20843"/>
                  </a:lnTo>
                  <a:lnTo>
                    <a:pt x="43451" y="5593"/>
                  </a:lnTo>
                  <a:lnTo>
                    <a:pt x="71120" y="0"/>
                  </a:lnTo>
                  <a:lnTo>
                    <a:pt x="5378704" y="0"/>
                  </a:lnTo>
                  <a:lnTo>
                    <a:pt x="5406372" y="5593"/>
                  </a:lnTo>
                  <a:lnTo>
                    <a:pt x="5428980" y="20843"/>
                  </a:lnTo>
                  <a:lnTo>
                    <a:pt x="5444230" y="43451"/>
                  </a:lnTo>
                  <a:lnTo>
                    <a:pt x="5449824" y="71119"/>
                  </a:lnTo>
                  <a:lnTo>
                    <a:pt x="5449824" y="355600"/>
                  </a:lnTo>
                  <a:lnTo>
                    <a:pt x="5444230" y="383268"/>
                  </a:lnTo>
                  <a:lnTo>
                    <a:pt x="5428980" y="405876"/>
                  </a:lnTo>
                  <a:lnTo>
                    <a:pt x="5406372" y="421126"/>
                  </a:lnTo>
                  <a:lnTo>
                    <a:pt x="5378704" y="426719"/>
                  </a:lnTo>
                  <a:lnTo>
                    <a:pt x="71120" y="426719"/>
                  </a:lnTo>
                  <a:lnTo>
                    <a:pt x="43451" y="421126"/>
                  </a:lnTo>
                  <a:lnTo>
                    <a:pt x="20843" y="405876"/>
                  </a:lnTo>
                  <a:lnTo>
                    <a:pt x="5593" y="383268"/>
                  </a:lnTo>
                  <a:lnTo>
                    <a:pt x="0" y="355600"/>
                  </a:lnTo>
                  <a:lnTo>
                    <a:pt x="0" y="711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1442466" y="2920745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5378450" y="0"/>
                  </a:moveTo>
                  <a:lnTo>
                    <a:pt x="71374" y="0"/>
                  </a:lnTo>
                  <a:lnTo>
                    <a:pt x="43612" y="5615"/>
                  </a:lnTo>
                  <a:lnTo>
                    <a:pt x="20923" y="20923"/>
                  </a:lnTo>
                  <a:lnTo>
                    <a:pt x="5615" y="43612"/>
                  </a:lnTo>
                  <a:lnTo>
                    <a:pt x="0" y="71374"/>
                  </a:lnTo>
                  <a:lnTo>
                    <a:pt x="0" y="356869"/>
                  </a:lnTo>
                  <a:lnTo>
                    <a:pt x="5615" y="384631"/>
                  </a:lnTo>
                  <a:lnTo>
                    <a:pt x="20923" y="407320"/>
                  </a:lnTo>
                  <a:lnTo>
                    <a:pt x="43612" y="422628"/>
                  </a:lnTo>
                  <a:lnTo>
                    <a:pt x="71374" y="428243"/>
                  </a:lnTo>
                  <a:lnTo>
                    <a:pt x="5378450" y="428243"/>
                  </a:lnTo>
                  <a:lnTo>
                    <a:pt x="5406211" y="422628"/>
                  </a:lnTo>
                  <a:lnTo>
                    <a:pt x="5428900" y="407320"/>
                  </a:lnTo>
                  <a:lnTo>
                    <a:pt x="5444208" y="384631"/>
                  </a:lnTo>
                  <a:lnTo>
                    <a:pt x="5449824" y="356869"/>
                  </a:lnTo>
                  <a:lnTo>
                    <a:pt x="5449824" y="71374"/>
                  </a:lnTo>
                  <a:lnTo>
                    <a:pt x="5444208" y="43612"/>
                  </a:lnTo>
                  <a:lnTo>
                    <a:pt x="5428900" y="20923"/>
                  </a:lnTo>
                  <a:lnTo>
                    <a:pt x="5406211" y="5615"/>
                  </a:lnTo>
                  <a:lnTo>
                    <a:pt x="537845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442466" y="2920745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0" y="71374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5378450" y="0"/>
                  </a:lnTo>
                  <a:lnTo>
                    <a:pt x="5406211" y="5615"/>
                  </a:lnTo>
                  <a:lnTo>
                    <a:pt x="5428900" y="20923"/>
                  </a:lnTo>
                  <a:lnTo>
                    <a:pt x="5444208" y="43612"/>
                  </a:lnTo>
                  <a:lnTo>
                    <a:pt x="5449824" y="71374"/>
                  </a:lnTo>
                  <a:lnTo>
                    <a:pt x="5449824" y="356869"/>
                  </a:lnTo>
                  <a:lnTo>
                    <a:pt x="5444208" y="384631"/>
                  </a:lnTo>
                  <a:lnTo>
                    <a:pt x="5428900" y="407320"/>
                  </a:lnTo>
                  <a:lnTo>
                    <a:pt x="5406211" y="422628"/>
                  </a:lnTo>
                  <a:lnTo>
                    <a:pt x="5378450" y="428243"/>
                  </a:lnTo>
                  <a:lnTo>
                    <a:pt x="71374" y="428243"/>
                  </a:lnTo>
                  <a:lnTo>
                    <a:pt x="43612" y="422628"/>
                  </a:lnTo>
                  <a:lnTo>
                    <a:pt x="20923" y="407320"/>
                  </a:lnTo>
                  <a:lnTo>
                    <a:pt x="5615" y="384631"/>
                  </a:lnTo>
                  <a:lnTo>
                    <a:pt x="0" y="356869"/>
                  </a:lnTo>
                  <a:lnTo>
                    <a:pt x="0" y="7137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442466" y="3397757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5378450" y="0"/>
                  </a:moveTo>
                  <a:lnTo>
                    <a:pt x="71374" y="0"/>
                  </a:lnTo>
                  <a:lnTo>
                    <a:pt x="43612" y="5615"/>
                  </a:lnTo>
                  <a:lnTo>
                    <a:pt x="20923" y="20923"/>
                  </a:lnTo>
                  <a:lnTo>
                    <a:pt x="5615" y="43612"/>
                  </a:lnTo>
                  <a:lnTo>
                    <a:pt x="0" y="71374"/>
                  </a:lnTo>
                  <a:lnTo>
                    <a:pt x="0" y="356869"/>
                  </a:lnTo>
                  <a:lnTo>
                    <a:pt x="5615" y="384631"/>
                  </a:lnTo>
                  <a:lnTo>
                    <a:pt x="20923" y="407320"/>
                  </a:lnTo>
                  <a:lnTo>
                    <a:pt x="43612" y="422628"/>
                  </a:lnTo>
                  <a:lnTo>
                    <a:pt x="71374" y="428243"/>
                  </a:lnTo>
                  <a:lnTo>
                    <a:pt x="5378450" y="428243"/>
                  </a:lnTo>
                  <a:lnTo>
                    <a:pt x="5406211" y="422628"/>
                  </a:lnTo>
                  <a:lnTo>
                    <a:pt x="5428900" y="407320"/>
                  </a:lnTo>
                  <a:lnTo>
                    <a:pt x="5444208" y="384631"/>
                  </a:lnTo>
                  <a:lnTo>
                    <a:pt x="5449824" y="356869"/>
                  </a:lnTo>
                  <a:lnTo>
                    <a:pt x="5449824" y="71374"/>
                  </a:lnTo>
                  <a:lnTo>
                    <a:pt x="5444208" y="43612"/>
                  </a:lnTo>
                  <a:lnTo>
                    <a:pt x="5428900" y="20923"/>
                  </a:lnTo>
                  <a:lnTo>
                    <a:pt x="5406211" y="5615"/>
                  </a:lnTo>
                  <a:lnTo>
                    <a:pt x="537845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442466" y="3397757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0" y="71374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5378450" y="0"/>
                  </a:lnTo>
                  <a:lnTo>
                    <a:pt x="5406211" y="5615"/>
                  </a:lnTo>
                  <a:lnTo>
                    <a:pt x="5428900" y="20923"/>
                  </a:lnTo>
                  <a:lnTo>
                    <a:pt x="5444208" y="43612"/>
                  </a:lnTo>
                  <a:lnTo>
                    <a:pt x="5449824" y="71374"/>
                  </a:lnTo>
                  <a:lnTo>
                    <a:pt x="5449824" y="356869"/>
                  </a:lnTo>
                  <a:lnTo>
                    <a:pt x="5444208" y="384631"/>
                  </a:lnTo>
                  <a:lnTo>
                    <a:pt x="5428900" y="407320"/>
                  </a:lnTo>
                  <a:lnTo>
                    <a:pt x="5406211" y="422628"/>
                  </a:lnTo>
                  <a:lnTo>
                    <a:pt x="5378450" y="428243"/>
                  </a:lnTo>
                  <a:lnTo>
                    <a:pt x="71374" y="428243"/>
                  </a:lnTo>
                  <a:lnTo>
                    <a:pt x="43612" y="422628"/>
                  </a:lnTo>
                  <a:lnTo>
                    <a:pt x="20923" y="407320"/>
                  </a:lnTo>
                  <a:lnTo>
                    <a:pt x="5615" y="384631"/>
                  </a:lnTo>
                  <a:lnTo>
                    <a:pt x="0" y="356869"/>
                  </a:lnTo>
                  <a:lnTo>
                    <a:pt x="0" y="7137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1442466" y="3874769"/>
              <a:ext cx="5450205" cy="426720"/>
            </a:xfrm>
            <a:custGeom>
              <a:avLst/>
              <a:gdLst/>
              <a:ahLst/>
              <a:cxnLst/>
              <a:rect l="l" t="t" r="r" b="b"/>
              <a:pathLst>
                <a:path w="5450205" h="426720">
                  <a:moveTo>
                    <a:pt x="5378704" y="0"/>
                  </a:moveTo>
                  <a:lnTo>
                    <a:pt x="71120" y="0"/>
                  </a:lnTo>
                  <a:lnTo>
                    <a:pt x="43451" y="5593"/>
                  </a:lnTo>
                  <a:lnTo>
                    <a:pt x="20843" y="20843"/>
                  </a:lnTo>
                  <a:lnTo>
                    <a:pt x="5593" y="43451"/>
                  </a:lnTo>
                  <a:lnTo>
                    <a:pt x="0" y="71119"/>
                  </a:lnTo>
                  <a:lnTo>
                    <a:pt x="0" y="355599"/>
                  </a:lnTo>
                  <a:lnTo>
                    <a:pt x="5593" y="383268"/>
                  </a:lnTo>
                  <a:lnTo>
                    <a:pt x="20843" y="405876"/>
                  </a:lnTo>
                  <a:lnTo>
                    <a:pt x="43451" y="421126"/>
                  </a:lnTo>
                  <a:lnTo>
                    <a:pt x="71120" y="426719"/>
                  </a:lnTo>
                  <a:lnTo>
                    <a:pt x="5378704" y="426719"/>
                  </a:lnTo>
                  <a:lnTo>
                    <a:pt x="5406372" y="421126"/>
                  </a:lnTo>
                  <a:lnTo>
                    <a:pt x="5428980" y="405876"/>
                  </a:lnTo>
                  <a:lnTo>
                    <a:pt x="5444230" y="383268"/>
                  </a:lnTo>
                  <a:lnTo>
                    <a:pt x="5449824" y="355599"/>
                  </a:lnTo>
                  <a:lnTo>
                    <a:pt x="5449824" y="71119"/>
                  </a:lnTo>
                  <a:lnTo>
                    <a:pt x="5444230" y="43451"/>
                  </a:lnTo>
                  <a:lnTo>
                    <a:pt x="5428980" y="20843"/>
                  </a:lnTo>
                  <a:lnTo>
                    <a:pt x="5406372" y="5593"/>
                  </a:lnTo>
                  <a:lnTo>
                    <a:pt x="5378704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442466" y="3874769"/>
              <a:ext cx="5450205" cy="426720"/>
            </a:xfrm>
            <a:custGeom>
              <a:avLst/>
              <a:gdLst/>
              <a:ahLst/>
              <a:cxnLst/>
              <a:rect l="l" t="t" r="r" b="b"/>
              <a:pathLst>
                <a:path w="5450205" h="426720">
                  <a:moveTo>
                    <a:pt x="0" y="71119"/>
                  </a:moveTo>
                  <a:lnTo>
                    <a:pt x="5593" y="43451"/>
                  </a:lnTo>
                  <a:lnTo>
                    <a:pt x="20843" y="20843"/>
                  </a:lnTo>
                  <a:lnTo>
                    <a:pt x="43451" y="5593"/>
                  </a:lnTo>
                  <a:lnTo>
                    <a:pt x="71120" y="0"/>
                  </a:lnTo>
                  <a:lnTo>
                    <a:pt x="5378704" y="0"/>
                  </a:lnTo>
                  <a:lnTo>
                    <a:pt x="5406372" y="5593"/>
                  </a:lnTo>
                  <a:lnTo>
                    <a:pt x="5428980" y="20843"/>
                  </a:lnTo>
                  <a:lnTo>
                    <a:pt x="5444230" y="43451"/>
                  </a:lnTo>
                  <a:lnTo>
                    <a:pt x="5449824" y="71119"/>
                  </a:lnTo>
                  <a:lnTo>
                    <a:pt x="5449824" y="355599"/>
                  </a:lnTo>
                  <a:lnTo>
                    <a:pt x="5444230" y="383268"/>
                  </a:lnTo>
                  <a:lnTo>
                    <a:pt x="5428980" y="405876"/>
                  </a:lnTo>
                  <a:lnTo>
                    <a:pt x="5406372" y="421126"/>
                  </a:lnTo>
                  <a:lnTo>
                    <a:pt x="5378704" y="426719"/>
                  </a:lnTo>
                  <a:lnTo>
                    <a:pt x="71120" y="426719"/>
                  </a:lnTo>
                  <a:lnTo>
                    <a:pt x="43451" y="421126"/>
                  </a:lnTo>
                  <a:lnTo>
                    <a:pt x="20843" y="405876"/>
                  </a:lnTo>
                  <a:lnTo>
                    <a:pt x="5593" y="383268"/>
                  </a:lnTo>
                  <a:lnTo>
                    <a:pt x="0" y="355599"/>
                  </a:lnTo>
                  <a:lnTo>
                    <a:pt x="0" y="71119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442466" y="4350257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5378450" y="0"/>
                  </a:moveTo>
                  <a:lnTo>
                    <a:pt x="71374" y="0"/>
                  </a:lnTo>
                  <a:lnTo>
                    <a:pt x="43612" y="5615"/>
                  </a:lnTo>
                  <a:lnTo>
                    <a:pt x="20923" y="20923"/>
                  </a:lnTo>
                  <a:lnTo>
                    <a:pt x="5615" y="43612"/>
                  </a:lnTo>
                  <a:lnTo>
                    <a:pt x="0" y="71374"/>
                  </a:lnTo>
                  <a:lnTo>
                    <a:pt x="0" y="356870"/>
                  </a:lnTo>
                  <a:lnTo>
                    <a:pt x="5615" y="384631"/>
                  </a:lnTo>
                  <a:lnTo>
                    <a:pt x="20923" y="407320"/>
                  </a:lnTo>
                  <a:lnTo>
                    <a:pt x="43612" y="422628"/>
                  </a:lnTo>
                  <a:lnTo>
                    <a:pt x="71374" y="428244"/>
                  </a:lnTo>
                  <a:lnTo>
                    <a:pt x="5378450" y="428244"/>
                  </a:lnTo>
                  <a:lnTo>
                    <a:pt x="5406211" y="422628"/>
                  </a:lnTo>
                  <a:lnTo>
                    <a:pt x="5428900" y="407320"/>
                  </a:lnTo>
                  <a:lnTo>
                    <a:pt x="5444208" y="384631"/>
                  </a:lnTo>
                  <a:lnTo>
                    <a:pt x="5449824" y="356870"/>
                  </a:lnTo>
                  <a:lnTo>
                    <a:pt x="5449824" y="71374"/>
                  </a:lnTo>
                  <a:lnTo>
                    <a:pt x="5444208" y="43612"/>
                  </a:lnTo>
                  <a:lnTo>
                    <a:pt x="5428900" y="20923"/>
                  </a:lnTo>
                  <a:lnTo>
                    <a:pt x="5406211" y="5615"/>
                  </a:lnTo>
                  <a:lnTo>
                    <a:pt x="537845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442466" y="4350257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0" y="71374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5378450" y="0"/>
                  </a:lnTo>
                  <a:lnTo>
                    <a:pt x="5406211" y="5615"/>
                  </a:lnTo>
                  <a:lnTo>
                    <a:pt x="5428900" y="20923"/>
                  </a:lnTo>
                  <a:lnTo>
                    <a:pt x="5444208" y="43612"/>
                  </a:lnTo>
                  <a:lnTo>
                    <a:pt x="5449824" y="71374"/>
                  </a:lnTo>
                  <a:lnTo>
                    <a:pt x="5449824" y="356870"/>
                  </a:lnTo>
                  <a:lnTo>
                    <a:pt x="5444208" y="384631"/>
                  </a:lnTo>
                  <a:lnTo>
                    <a:pt x="5428900" y="407320"/>
                  </a:lnTo>
                  <a:lnTo>
                    <a:pt x="5406211" y="422628"/>
                  </a:lnTo>
                  <a:lnTo>
                    <a:pt x="5378450" y="428244"/>
                  </a:lnTo>
                  <a:lnTo>
                    <a:pt x="71374" y="428244"/>
                  </a:lnTo>
                  <a:lnTo>
                    <a:pt x="43612" y="422628"/>
                  </a:lnTo>
                  <a:lnTo>
                    <a:pt x="20923" y="407320"/>
                  </a:lnTo>
                  <a:lnTo>
                    <a:pt x="5615" y="384631"/>
                  </a:lnTo>
                  <a:lnTo>
                    <a:pt x="0" y="356870"/>
                  </a:lnTo>
                  <a:lnTo>
                    <a:pt x="0" y="7137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442466" y="4827269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5378450" y="0"/>
                  </a:moveTo>
                  <a:lnTo>
                    <a:pt x="71374" y="0"/>
                  </a:lnTo>
                  <a:lnTo>
                    <a:pt x="43612" y="5615"/>
                  </a:lnTo>
                  <a:lnTo>
                    <a:pt x="20923" y="20923"/>
                  </a:lnTo>
                  <a:lnTo>
                    <a:pt x="5615" y="43612"/>
                  </a:lnTo>
                  <a:lnTo>
                    <a:pt x="0" y="71373"/>
                  </a:lnTo>
                  <a:lnTo>
                    <a:pt x="0" y="356869"/>
                  </a:lnTo>
                  <a:lnTo>
                    <a:pt x="5615" y="384631"/>
                  </a:lnTo>
                  <a:lnTo>
                    <a:pt x="20923" y="407320"/>
                  </a:lnTo>
                  <a:lnTo>
                    <a:pt x="43612" y="422628"/>
                  </a:lnTo>
                  <a:lnTo>
                    <a:pt x="71374" y="428243"/>
                  </a:lnTo>
                  <a:lnTo>
                    <a:pt x="5378450" y="428243"/>
                  </a:lnTo>
                  <a:lnTo>
                    <a:pt x="5406211" y="422628"/>
                  </a:lnTo>
                  <a:lnTo>
                    <a:pt x="5428900" y="407320"/>
                  </a:lnTo>
                  <a:lnTo>
                    <a:pt x="5444208" y="384631"/>
                  </a:lnTo>
                  <a:lnTo>
                    <a:pt x="5449824" y="356869"/>
                  </a:lnTo>
                  <a:lnTo>
                    <a:pt x="5449824" y="71373"/>
                  </a:lnTo>
                  <a:lnTo>
                    <a:pt x="5444208" y="43612"/>
                  </a:lnTo>
                  <a:lnTo>
                    <a:pt x="5428900" y="20923"/>
                  </a:lnTo>
                  <a:lnTo>
                    <a:pt x="5406211" y="5615"/>
                  </a:lnTo>
                  <a:lnTo>
                    <a:pt x="537845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442466" y="4827269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0" y="71373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5378450" y="0"/>
                  </a:lnTo>
                  <a:lnTo>
                    <a:pt x="5406211" y="5615"/>
                  </a:lnTo>
                  <a:lnTo>
                    <a:pt x="5428900" y="20923"/>
                  </a:lnTo>
                  <a:lnTo>
                    <a:pt x="5444208" y="43612"/>
                  </a:lnTo>
                  <a:lnTo>
                    <a:pt x="5449824" y="71373"/>
                  </a:lnTo>
                  <a:lnTo>
                    <a:pt x="5449824" y="356869"/>
                  </a:lnTo>
                  <a:lnTo>
                    <a:pt x="5444208" y="384631"/>
                  </a:lnTo>
                  <a:lnTo>
                    <a:pt x="5428900" y="407320"/>
                  </a:lnTo>
                  <a:lnTo>
                    <a:pt x="5406211" y="422628"/>
                  </a:lnTo>
                  <a:lnTo>
                    <a:pt x="5378450" y="428243"/>
                  </a:lnTo>
                  <a:lnTo>
                    <a:pt x="71374" y="428243"/>
                  </a:lnTo>
                  <a:lnTo>
                    <a:pt x="43612" y="422628"/>
                  </a:lnTo>
                  <a:lnTo>
                    <a:pt x="20923" y="407320"/>
                  </a:lnTo>
                  <a:lnTo>
                    <a:pt x="5615" y="384631"/>
                  </a:lnTo>
                  <a:lnTo>
                    <a:pt x="0" y="356869"/>
                  </a:lnTo>
                  <a:lnTo>
                    <a:pt x="0" y="71373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442466" y="5304281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5378450" y="0"/>
                  </a:moveTo>
                  <a:lnTo>
                    <a:pt x="71374" y="0"/>
                  </a:lnTo>
                  <a:lnTo>
                    <a:pt x="43612" y="5615"/>
                  </a:lnTo>
                  <a:lnTo>
                    <a:pt x="20923" y="20923"/>
                  </a:lnTo>
                  <a:lnTo>
                    <a:pt x="5615" y="43612"/>
                  </a:lnTo>
                  <a:lnTo>
                    <a:pt x="0" y="71374"/>
                  </a:lnTo>
                  <a:lnTo>
                    <a:pt x="0" y="356870"/>
                  </a:lnTo>
                  <a:lnTo>
                    <a:pt x="5615" y="384652"/>
                  </a:lnTo>
                  <a:lnTo>
                    <a:pt x="20923" y="407339"/>
                  </a:lnTo>
                  <a:lnTo>
                    <a:pt x="43612" y="422635"/>
                  </a:lnTo>
                  <a:lnTo>
                    <a:pt x="71374" y="428244"/>
                  </a:lnTo>
                  <a:lnTo>
                    <a:pt x="5378450" y="428244"/>
                  </a:lnTo>
                  <a:lnTo>
                    <a:pt x="5406211" y="422635"/>
                  </a:lnTo>
                  <a:lnTo>
                    <a:pt x="5428900" y="407339"/>
                  </a:lnTo>
                  <a:lnTo>
                    <a:pt x="5444208" y="384652"/>
                  </a:lnTo>
                  <a:lnTo>
                    <a:pt x="5449824" y="356870"/>
                  </a:lnTo>
                  <a:lnTo>
                    <a:pt x="5449824" y="71374"/>
                  </a:lnTo>
                  <a:lnTo>
                    <a:pt x="5444208" y="43612"/>
                  </a:lnTo>
                  <a:lnTo>
                    <a:pt x="5428900" y="20923"/>
                  </a:lnTo>
                  <a:lnTo>
                    <a:pt x="5406211" y="5615"/>
                  </a:lnTo>
                  <a:lnTo>
                    <a:pt x="5378450" y="0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442466" y="5304281"/>
              <a:ext cx="5450205" cy="428625"/>
            </a:xfrm>
            <a:custGeom>
              <a:avLst/>
              <a:gdLst/>
              <a:ahLst/>
              <a:cxnLst/>
              <a:rect l="l" t="t" r="r" b="b"/>
              <a:pathLst>
                <a:path w="5450205" h="428625">
                  <a:moveTo>
                    <a:pt x="0" y="71374"/>
                  </a:moveTo>
                  <a:lnTo>
                    <a:pt x="5615" y="43612"/>
                  </a:lnTo>
                  <a:lnTo>
                    <a:pt x="20923" y="20923"/>
                  </a:lnTo>
                  <a:lnTo>
                    <a:pt x="43612" y="5615"/>
                  </a:lnTo>
                  <a:lnTo>
                    <a:pt x="71374" y="0"/>
                  </a:lnTo>
                  <a:lnTo>
                    <a:pt x="5378450" y="0"/>
                  </a:lnTo>
                  <a:lnTo>
                    <a:pt x="5406211" y="5615"/>
                  </a:lnTo>
                  <a:lnTo>
                    <a:pt x="5428900" y="20923"/>
                  </a:lnTo>
                  <a:lnTo>
                    <a:pt x="5444208" y="43612"/>
                  </a:lnTo>
                  <a:lnTo>
                    <a:pt x="5449824" y="71374"/>
                  </a:lnTo>
                  <a:lnTo>
                    <a:pt x="5449824" y="356870"/>
                  </a:lnTo>
                  <a:lnTo>
                    <a:pt x="5444208" y="384652"/>
                  </a:lnTo>
                  <a:lnTo>
                    <a:pt x="5428900" y="407339"/>
                  </a:lnTo>
                  <a:lnTo>
                    <a:pt x="5406211" y="422635"/>
                  </a:lnTo>
                  <a:lnTo>
                    <a:pt x="5378450" y="428244"/>
                  </a:lnTo>
                  <a:lnTo>
                    <a:pt x="71374" y="428244"/>
                  </a:lnTo>
                  <a:lnTo>
                    <a:pt x="43612" y="422635"/>
                  </a:lnTo>
                  <a:lnTo>
                    <a:pt x="20923" y="407339"/>
                  </a:lnTo>
                  <a:lnTo>
                    <a:pt x="5615" y="384652"/>
                  </a:lnTo>
                  <a:lnTo>
                    <a:pt x="0" y="356870"/>
                  </a:lnTo>
                  <a:lnTo>
                    <a:pt x="0" y="71374"/>
                  </a:lnTo>
                  <a:close/>
                </a:path>
              </a:pathLst>
            </a:custGeom>
            <a:ln w="254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 txBox="1"/>
          <p:nvPr/>
        </p:nvSpPr>
        <p:spPr>
          <a:xfrm>
            <a:off x="1515617" y="2009901"/>
            <a:ext cx="5150485" cy="36258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253365" indent="-24066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25336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Comparison</a:t>
            </a:r>
            <a:r>
              <a:rPr dirty="0" sz="17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 b="1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Warm</a:t>
            </a:r>
            <a:r>
              <a:rPr dirty="0" sz="17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Renowned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Brand</a:t>
            </a:r>
            <a:endParaRPr sz="1700">
              <a:latin typeface="Arial"/>
              <a:cs typeface="Arial"/>
            </a:endParaRPr>
          </a:p>
          <a:p>
            <a:pPr marL="253365" indent="-240665">
              <a:lnSpc>
                <a:spcPct val="100000"/>
              </a:lnSpc>
              <a:spcBef>
                <a:spcPts val="1785"/>
              </a:spcBef>
              <a:buAutoNum type="arabicPeriod"/>
              <a:tabLst>
                <a:tab pos="25336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What</a:t>
            </a:r>
            <a:r>
              <a:rPr dirty="0" sz="17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is</a:t>
            </a:r>
            <a:r>
              <a:rPr dirty="0" sz="1700" spc="-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5" b="1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Warm?</a:t>
            </a:r>
            <a:endParaRPr sz="1700">
              <a:latin typeface="Arial"/>
              <a:cs typeface="Arial"/>
            </a:endParaRPr>
          </a:p>
          <a:p>
            <a:pPr marL="244475" indent="-231775">
              <a:lnSpc>
                <a:spcPct val="100000"/>
              </a:lnSpc>
              <a:spcBef>
                <a:spcPts val="1715"/>
              </a:spcBef>
              <a:buAutoNum type="arabicPeriod"/>
              <a:tabLst>
                <a:tab pos="24447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Application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Fields</a:t>
            </a:r>
            <a:r>
              <a:rPr dirty="0" sz="17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17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5" b="1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Warm</a:t>
            </a:r>
            <a:endParaRPr sz="1700">
              <a:latin typeface="Arial"/>
              <a:cs typeface="Arial"/>
            </a:endParaRPr>
          </a:p>
          <a:p>
            <a:pPr marL="253365" indent="-240665">
              <a:lnSpc>
                <a:spcPct val="100000"/>
              </a:lnSpc>
              <a:spcBef>
                <a:spcPts val="1710"/>
              </a:spcBef>
              <a:buAutoNum type="arabicPeriod"/>
              <a:tabLst>
                <a:tab pos="25336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How</a:t>
            </a:r>
            <a:r>
              <a:rPr dirty="0" sz="17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1700" spc="-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Apply</a:t>
            </a:r>
            <a:r>
              <a:rPr dirty="0" sz="17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60" b="1">
                <a:solidFill>
                  <a:srgbClr val="FFFFFF"/>
                </a:solidFill>
                <a:latin typeface="Arial"/>
                <a:cs typeface="Arial"/>
              </a:rPr>
              <a:t>Y-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Warm?</a:t>
            </a:r>
            <a:endParaRPr sz="1700">
              <a:latin typeface="Arial"/>
              <a:cs typeface="Arial"/>
            </a:endParaRPr>
          </a:p>
          <a:p>
            <a:pPr marL="253365" indent="-240665">
              <a:lnSpc>
                <a:spcPct val="100000"/>
              </a:lnSpc>
              <a:spcBef>
                <a:spcPts val="1714"/>
              </a:spcBef>
              <a:buAutoNum type="arabicPeriod"/>
              <a:tabLst>
                <a:tab pos="25336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Supplementary</a:t>
            </a:r>
            <a:r>
              <a:rPr dirty="0" sz="1700" spc="-8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Materials</a:t>
            </a:r>
            <a:endParaRPr sz="1700">
              <a:latin typeface="Arial"/>
              <a:cs typeface="Arial"/>
            </a:endParaRPr>
          </a:p>
          <a:p>
            <a:pPr marL="243840" indent="-231140">
              <a:lnSpc>
                <a:spcPct val="100000"/>
              </a:lnSpc>
              <a:spcBef>
                <a:spcPts val="1670"/>
              </a:spcBef>
              <a:buAutoNum type="arabicPeriod"/>
              <a:tabLst>
                <a:tab pos="243840" algn="l"/>
              </a:tabLst>
            </a:pP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Awards</a:t>
            </a:r>
            <a:endParaRPr sz="1700">
              <a:latin typeface="Arial"/>
              <a:cs typeface="Arial"/>
            </a:endParaRPr>
          </a:p>
          <a:p>
            <a:pPr marL="253365" indent="-240665">
              <a:lnSpc>
                <a:spcPct val="100000"/>
              </a:lnSpc>
              <a:spcBef>
                <a:spcPts val="1714"/>
              </a:spcBef>
              <a:buAutoNum type="arabicPeriod"/>
              <a:tabLst>
                <a:tab pos="25336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Domestic</a:t>
            </a:r>
            <a:r>
              <a:rPr dirty="0" sz="17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International</a:t>
            </a:r>
            <a:r>
              <a:rPr dirty="0" sz="17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Media</a:t>
            </a:r>
            <a:r>
              <a:rPr dirty="0" sz="17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Reports</a:t>
            </a:r>
            <a:endParaRPr sz="1700">
              <a:latin typeface="Arial"/>
              <a:cs typeface="Arial"/>
            </a:endParaRPr>
          </a:p>
          <a:p>
            <a:pPr marL="253365" indent="-240665">
              <a:lnSpc>
                <a:spcPct val="100000"/>
              </a:lnSpc>
              <a:spcBef>
                <a:spcPts val="1710"/>
              </a:spcBef>
              <a:buAutoNum type="arabicPeriod"/>
              <a:tabLst>
                <a:tab pos="253365" algn="l"/>
              </a:tabLst>
            </a:pP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Company</a:t>
            </a:r>
            <a:r>
              <a:rPr dirty="0" sz="1700" spc="-5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introduction</a:t>
            </a:r>
            <a:r>
              <a:rPr dirty="0" sz="1700" spc="-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7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FFFFF"/>
                </a:solidFill>
                <a:latin typeface="Arial"/>
                <a:cs typeface="Arial"/>
              </a:rPr>
              <a:t>history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24" name="object 2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81671" y="201168"/>
            <a:ext cx="4748022" cy="3074669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1402080" y="1121663"/>
            <a:ext cx="3792220" cy="5354320"/>
            <a:chOff x="1402080" y="1121663"/>
            <a:chExt cx="3792220" cy="535432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02080" y="1121663"/>
              <a:ext cx="3791711" cy="469239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8280" y="1197864"/>
              <a:ext cx="3541776" cy="444246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53896" y="5832348"/>
              <a:ext cx="3643884" cy="562355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46860" y="5839968"/>
              <a:ext cx="3456432" cy="63550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9804" y="5858256"/>
              <a:ext cx="3541776" cy="46024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712722" y="5921451"/>
            <a:ext cx="308737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5">
                <a:latin typeface="Microsoft YaHei"/>
                <a:cs typeface="Microsoft YaHei"/>
              </a:rPr>
              <a:t>2020</a:t>
            </a:r>
            <a:r>
              <a:rPr dirty="0" sz="2000" spc="-190">
                <a:latin typeface="Microsoft YaHei"/>
                <a:cs typeface="Microsoft YaHei"/>
              </a:rPr>
              <a:t> </a:t>
            </a:r>
            <a:r>
              <a:rPr dirty="0" sz="2000" spc="-85">
                <a:latin typeface="Microsoft YaHei"/>
                <a:cs typeface="Microsoft YaHei"/>
              </a:rPr>
              <a:t>ISPO</a:t>
            </a:r>
            <a:r>
              <a:rPr dirty="0" sz="2000" spc="-195">
                <a:latin typeface="Microsoft YaHei"/>
                <a:cs typeface="Microsoft YaHei"/>
              </a:rPr>
              <a:t> </a:t>
            </a:r>
            <a:r>
              <a:rPr dirty="0" sz="2000" spc="-130">
                <a:latin typeface="Microsoft YaHei"/>
                <a:cs typeface="Microsoft YaHei"/>
              </a:rPr>
              <a:t>Textrends</a:t>
            </a:r>
            <a:r>
              <a:rPr dirty="0" sz="2000" spc="-204">
                <a:latin typeface="Microsoft YaHei"/>
                <a:cs typeface="Microsoft YaHei"/>
              </a:rPr>
              <a:t> </a:t>
            </a:r>
            <a:r>
              <a:rPr dirty="0" sz="2000" spc="-155">
                <a:latin typeface="Microsoft YaHei"/>
                <a:cs typeface="Microsoft YaHei"/>
              </a:rPr>
              <a:t>Top</a:t>
            </a:r>
            <a:r>
              <a:rPr dirty="0" sz="2000" spc="-185">
                <a:latin typeface="Microsoft YaHei"/>
                <a:cs typeface="Microsoft YaHei"/>
              </a:rPr>
              <a:t> </a:t>
            </a:r>
            <a:r>
              <a:rPr dirty="0" sz="2000" spc="-25">
                <a:latin typeface="Microsoft YaHei"/>
                <a:cs typeface="Microsoft YaHei"/>
              </a:rPr>
              <a:t>10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7089647" y="1121663"/>
            <a:ext cx="3797935" cy="5354320"/>
            <a:chOff x="7089647" y="1121663"/>
            <a:chExt cx="3797935" cy="5354320"/>
          </a:xfrm>
        </p:grpSpPr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9647" y="1121663"/>
              <a:ext cx="3797808" cy="469239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5847" y="1197864"/>
              <a:ext cx="3547872" cy="44424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39939" y="5832348"/>
              <a:ext cx="3649979" cy="56235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304531" y="5839968"/>
              <a:ext cx="3319272" cy="635507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65847" y="5858256"/>
              <a:ext cx="3547872" cy="460248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7471409" y="5921451"/>
            <a:ext cx="295021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 spc="-75">
                <a:latin typeface="Microsoft YaHei"/>
                <a:cs typeface="Microsoft YaHei"/>
              </a:rPr>
              <a:t>2021</a:t>
            </a:r>
            <a:r>
              <a:rPr dirty="0" sz="2000" spc="-190">
                <a:latin typeface="Microsoft YaHei"/>
                <a:cs typeface="Microsoft YaHei"/>
              </a:rPr>
              <a:t> </a:t>
            </a:r>
            <a:r>
              <a:rPr dirty="0" sz="2000" spc="-85">
                <a:latin typeface="Microsoft YaHei"/>
                <a:cs typeface="Microsoft YaHei"/>
              </a:rPr>
              <a:t>ISPO</a:t>
            </a:r>
            <a:r>
              <a:rPr dirty="0" sz="2000" spc="-195">
                <a:latin typeface="Microsoft YaHei"/>
                <a:cs typeface="Microsoft YaHei"/>
              </a:rPr>
              <a:t> </a:t>
            </a:r>
            <a:r>
              <a:rPr dirty="0" sz="2000" spc="-130">
                <a:latin typeface="Microsoft YaHei"/>
                <a:cs typeface="Microsoft YaHei"/>
              </a:rPr>
              <a:t>Textrends</a:t>
            </a:r>
            <a:r>
              <a:rPr dirty="0" sz="2000" spc="-204">
                <a:latin typeface="Microsoft YaHei"/>
                <a:cs typeface="Microsoft YaHei"/>
              </a:rPr>
              <a:t> </a:t>
            </a:r>
            <a:r>
              <a:rPr dirty="0" sz="2000" spc="-155">
                <a:latin typeface="Microsoft YaHei"/>
                <a:cs typeface="Microsoft YaHei"/>
              </a:rPr>
              <a:t>Top</a:t>
            </a:r>
            <a:r>
              <a:rPr dirty="0" sz="2000" spc="-185">
                <a:latin typeface="Microsoft YaHei"/>
                <a:cs typeface="Microsoft YaHei"/>
              </a:rPr>
              <a:t> </a:t>
            </a:r>
            <a:r>
              <a:rPr dirty="0" sz="2000" spc="-50">
                <a:latin typeface="Microsoft YaHei"/>
                <a:cs typeface="Microsoft YaHei"/>
              </a:rPr>
              <a:t>5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6850" rIns="0" bIns="0" rtlCol="0" vert="horz">
            <a:spAutoFit/>
          </a:bodyPr>
          <a:lstStyle/>
          <a:p>
            <a:pPr marL="77851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6.</a:t>
            </a:r>
            <a:r>
              <a:rPr dirty="0" sz="2800" spc="-75"/>
              <a:t> </a:t>
            </a:r>
            <a:r>
              <a:rPr dirty="0" sz="2800" spc="-40"/>
              <a:t>Top</a:t>
            </a:r>
            <a:r>
              <a:rPr dirty="0" sz="2800" spc="-65"/>
              <a:t> </a:t>
            </a:r>
            <a:r>
              <a:rPr dirty="0" sz="2800" spc="-10"/>
              <a:t>Material</a:t>
            </a:r>
            <a:r>
              <a:rPr dirty="0" sz="2800" spc="-170"/>
              <a:t> </a:t>
            </a:r>
            <a:r>
              <a:rPr dirty="0" sz="2800"/>
              <a:t>Awards</a:t>
            </a:r>
            <a:r>
              <a:rPr dirty="0" sz="2800" spc="-65"/>
              <a:t> </a:t>
            </a:r>
            <a:r>
              <a:rPr dirty="0" sz="2800"/>
              <a:t>in</a:t>
            </a:r>
            <a:r>
              <a:rPr dirty="0" sz="2800" spc="-70"/>
              <a:t> </a:t>
            </a:r>
            <a:r>
              <a:rPr dirty="0" sz="2800"/>
              <a:t>2020</a:t>
            </a:r>
            <a:r>
              <a:rPr dirty="0" sz="2800" spc="-75"/>
              <a:t> </a:t>
            </a:r>
            <a:r>
              <a:rPr dirty="0" sz="2800"/>
              <a:t>and</a:t>
            </a:r>
            <a:r>
              <a:rPr dirty="0" sz="2800" spc="-65"/>
              <a:t> </a:t>
            </a:r>
            <a:r>
              <a:rPr dirty="0" sz="2800" spc="-20"/>
              <a:t>2021</a:t>
            </a:r>
            <a:endParaRPr sz="2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1510283"/>
            <a:ext cx="8117205" cy="2668905"/>
            <a:chOff x="0" y="1510283"/>
            <a:chExt cx="8117205" cy="2668905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10283"/>
              <a:ext cx="8116824" cy="2668524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47828" y="1595627"/>
              <a:ext cx="7893050" cy="2418715"/>
            </a:xfrm>
            <a:custGeom>
              <a:avLst/>
              <a:gdLst/>
              <a:ahLst/>
              <a:cxnLst/>
              <a:rect l="l" t="t" r="r" b="b"/>
              <a:pathLst>
                <a:path w="7893050" h="2418715">
                  <a:moveTo>
                    <a:pt x="7361047" y="0"/>
                  </a:moveTo>
                  <a:lnTo>
                    <a:pt x="531799" y="0"/>
                  </a:lnTo>
                  <a:lnTo>
                    <a:pt x="0" y="1209294"/>
                  </a:lnTo>
                  <a:lnTo>
                    <a:pt x="531799" y="2418588"/>
                  </a:lnTo>
                  <a:lnTo>
                    <a:pt x="7361047" y="2418588"/>
                  </a:lnTo>
                  <a:lnTo>
                    <a:pt x="7892796" y="1209294"/>
                  </a:lnTo>
                  <a:lnTo>
                    <a:pt x="736104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56006" rIns="0" bIns="0" rtlCol="0" vert="horz">
            <a:spAutoFit/>
          </a:bodyPr>
          <a:lstStyle/>
          <a:p>
            <a:pPr marL="313055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7.</a:t>
            </a:r>
            <a:r>
              <a:rPr dirty="0" sz="2800" spc="-105"/>
              <a:t> </a:t>
            </a:r>
            <a:r>
              <a:rPr dirty="0" sz="2800"/>
              <a:t>Domestic</a:t>
            </a:r>
            <a:r>
              <a:rPr dirty="0" sz="2800" spc="-70"/>
              <a:t> </a:t>
            </a:r>
            <a:r>
              <a:rPr dirty="0" sz="2800"/>
              <a:t>and</a:t>
            </a:r>
            <a:r>
              <a:rPr dirty="0" sz="2800" spc="-95"/>
              <a:t> </a:t>
            </a:r>
            <a:r>
              <a:rPr dirty="0" sz="2800"/>
              <a:t>International</a:t>
            </a:r>
            <a:r>
              <a:rPr dirty="0" sz="2800" spc="-80"/>
              <a:t> </a:t>
            </a:r>
            <a:r>
              <a:rPr dirty="0" sz="2800"/>
              <a:t>media</a:t>
            </a:r>
            <a:r>
              <a:rPr dirty="0" sz="2800" spc="-85"/>
              <a:t> </a:t>
            </a:r>
            <a:r>
              <a:rPr dirty="0" sz="2800" spc="-10"/>
              <a:t>reports</a:t>
            </a:r>
            <a:endParaRPr sz="2800"/>
          </a:p>
        </p:txBody>
      </p:sp>
      <p:sp>
        <p:nvSpPr>
          <p:cNvPr id="6" name="object 6" descr=""/>
          <p:cNvSpPr txBox="1"/>
          <p:nvPr/>
        </p:nvSpPr>
        <p:spPr>
          <a:xfrm>
            <a:off x="1400683" y="1972330"/>
            <a:ext cx="4831080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just" marL="12700" marR="5080">
              <a:lnSpc>
                <a:spcPct val="125000"/>
              </a:lnSpc>
              <a:spcBef>
                <a:spcPts val="105"/>
              </a:spcBef>
            </a:pP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than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600 media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reports,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including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 </a:t>
            </a:r>
            <a:r>
              <a:rPr dirty="0" sz="2000">
                <a:latin typeface="Arial"/>
                <a:cs typeface="Arial"/>
              </a:rPr>
              <a:t>Associated</a:t>
            </a:r>
            <a:r>
              <a:rPr dirty="0" sz="2000" spc="2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Press,</a:t>
            </a:r>
            <a:r>
              <a:rPr dirty="0" sz="2000" spc="2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Agence</a:t>
            </a:r>
            <a:r>
              <a:rPr dirty="0" sz="2000" spc="265">
                <a:latin typeface="Arial"/>
                <a:cs typeface="Arial"/>
              </a:rPr>
              <a:t> </a:t>
            </a:r>
            <a:r>
              <a:rPr dirty="0" sz="2000" spc="-60">
                <a:latin typeface="Arial"/>
                <a:cs typeface="Arial"/>
              </a:rPr>
              <a:t>France-</a:t>
            </a:r>
            <a:r>
              <a:rPr dirty="0" sz="2000" spc="-25">
                <a:latin typeface="Arial"/>
                <a:cs typeface="Arial"/>
              </a:rPr>
              <a:t>Presse, </a:t>
            </a:r>
            <a:r>
              <a:rPr dirty="0" sz="2000">
                <a:latin typeface="Arial"/>
                <a:cs typeface="Arial"/>
              </a:rPr>
              <a:t>Bloomberg,</a:t>
            </a:r>
            <a:r>
              <a:rPr dirty="0" sz="2000" spc="6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European</a:t>
            </a:r>
            <a:r>
              <a:rPr dirty="0" sz="2000" spc="70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Post</a:t>
            </a:r>
            <a:r>
              <a:rPr dirty="0" sz="2000" spc="65">
                <a:latin typeface="Arial"/>
                <a:cs typeface="Arial"/>
              </a:rPr>
              <a:t>  </a:t>
            </a:r>
            <a:r>
              <a:rPr dirty="0" sz="2000">
                <a:latin typeface="Arial"/>
                <a:cs typeface="Arial"/>
              </a:rPr>
              <a:t>Gazette,</a:t>
            </a:r>
            <a:r>
              <a:rPr dirty="0" sz="2000" spc="65">
                <a:latin typeface="Arial"/>
                <a:cs typeface="Arial"/>
              </a:rPr>
              <a:t>  </a:t>
            </a:r>
            <a:r>
              <a:rPr dirty="0" sz="2000" spc="-20">
                <a:latin typeface="Arial"/>
                <a:cs typeface="Arial"/>
              </a:rPr>
              <a:t>Jiji </a:t>
            </a:r>
            <a:r>
              <a:rPr dirty="0" sz="2000" spc="-50">
                <a:latin typeface="Arial"/>
                <a:cs typeface="Arial"/>
              </a:rPr>
              <a:t>Press,</a:t>
            </a:r>
            <a:r>
              <a:rPr dirty="0" sz="2000" spc="-110">
                <a:latin typeface="Arial"/>
                <a:cs typeface="Arial"/>
              </a:rPr>
              <a:t> </a:t>
            </a:r>
            <a:r>
              <a:rPr dirty="0" sz="2000" spc="-90">
                <a:latin typeface="Arial"/>
                <a:cs typeface="Arial"/>
              </a:rPr>
              <a:t>CCTV,</a:t>
            </a:r>
            <a:r>
              <a:rPr dirty="0" sz="2000" spc="-9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etc..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463540" y="1031747"/>
            <a:ext cx="4660900" cy="2548255"/>
            <a:chOff x="5463540" y="1031747"/>
            <a:chExt cx="4660900" cy="2548255"/>
          </a:xfrm>
        </p:grpSpPr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540" y="1031747"/>
              <a:ext cx="3724656" cy="176936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2220" y="1557527"/>
              <a:ext cx="3791712" cy="2022348"/>
            </a:xfrm>
            <a:prstGeom prst="rect">
              <a:avLst/>
            </a:prstGeom>
          </p:spPr>
        </p:pic>
      </p:grpSp>
      <p:grpSp>
        <p:nvGrpSpPr>
          <p:cNvPr id="10" name="object 10" descr=""/>
          <p:cNvGrpSpPr/>
          <p:nvPr/>
        </p:nvGrpSpPr>
        <p:grpSpPr>
          <a:xfrm>
            <a:off x="5269991" y="928116"/>
            <a:ext cx="5939155" cy="5930265"/>
            <a:chOff x="5269991" y="928116"/>
            <a:chExt cx="5939155" cy="5930265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69991" y="928116"/>
              <a:ext cx="4012691" cy="205740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5454014" y="1022223"/>
              <a:ext cx="3743960" cy="1788795"/>
            </a:xfrm>
            <a:custGeom>
              <a:avLst/>
              <a:gdLst/>
              <a:ahLst/>
              <a:cxnLst/>
              <a:rect l="l" t="t" r="r" b="b"/>
              <a:pathLst>
                <a:path w="3743959" h="1788795">
                  <a:moveTo>
                    <a:pt x="0" y="1788414"/>
                  </a:moveTo>
                  <a:lnTo>
                    <a:pt x="3743706" y="1788414"/>
                  </a:lnTo>
                  <a:lnTo>
                    <a:pt x="3743706" y="0"/>
                  </a:lnTo>
                  <a:lnTo>
                    <a:pt x="0" y="0"/>
                  </a:lnTo>
                  <a:lnTo>
                    <a:pt x="0" y="1788414"/>
                  </a:lnTo>
                  <a:close/>
                </a:path>
              </a:pathLst>
            </a:custGeom>
            <a:ln w="19050">
              <a:solidFill>
                <a:srgbClr val="BEBEB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38671" y="1453896"/>
              <a:ext cx="4079748" cy="231038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6322694" y="1548003"/>
              <a:ext cx="3811270" cy="2041525"/>
            </a:xfrm>
            <a:custGeom>
              <a:avLst/>
              <a:gdLst/>
              <a:ahLst/>
              <a:cxnLst/>
              <a:rect l="l" t="t" r="r" b="b"/>
              <a:pathLst>
                <a:path w="3811270" h="2041525">
                  <a:moveTo>
                    <a:pt x="0" y="2041398"/>
                  </a:moveTo>
                  <a:lnTo>
                    <a:pt x="3810762" y="2041398"/>
                  </a:lnTo>
                  <a:lnTo>
                    <a:pt x="3810762" y="0"/>
                  </a:lnTo>
                  <a:lnTo>
                    <a:pt x="0" y="0"/>
                  </a:lnTo>
                  <a:lnTo>
                    <a:pt x="0" y="2041398"/>
                  </a:lnTo>
                  <a:close/>
                </a:path>
              </a:pathLst>
            </a:custGeom>
            <a:ln w="19050">
              <a:solidFill>
                <a:srgbClr val="BEBEBE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75931" y="2061972"/>
              <a:ext cx="4133087" cy="263652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91783" y="2884932"/>
              <a:ext cx="4232148" cy="2584704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91783" y="4439411"/>
              <a:ext cx="4061460" cy="2418587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97662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8.</a:t>
            </a:r>
            <a:r>
              <a:rPr dirty="0" sz="2800" spc="-95"/>
              <a:t> </a:t>
            </a:r>
            <a:r>
              <a:rPr dirty="0" sz="2800"/>
              <a:t>Background</a:t>
            </a:r>
            <a:r>
              <a:rPr dirty="0" sz="2800" spc="-40"/>
              <a:t> </a:t>
            </a:r>
            <a:r>
              <a:rPr dirty="0" sz="2800"/>
              <a:t>of</a:t>
            </a:r>
            <a:r>
              <a:rPr dirty="0" sz="2800" spc="-130"/>
              <a:t> </a:t>
            </a:r>
            <a:r>
              <a:rPr dirty="0" sz="2800" spc="-90"/>
              <a:t>Y-</a:t>
            </a:r>
            <a:r>
              <a:rPr dirty="0" sz="2800"/>
              <a:t>Warm</a:t>
            </a:r>
            <a:r>
              <a:rPr dirty="0" sz="2800" spc="-95"/>
              <a:t> </a:t>
            </a:r>
            <a:r>
              <a:rPr dirty="0" sz="2800" spc="-30"/>
              <a:t>Technology</a:t>
            </a:r>
            <a:r>
              <a:rPr dirty="0" sz="2800" spc="-135"/>
              <a:t> </a:t>
            </a:r>
            <a:r>
              <a:rPr dirty="0" sz="2800"/>
              <a:t>And</a:t>
            </a:r>
            <a:r>
              <a:rPr dirty="0" sz="2800" spc="-70"/>
              <a:t> </a:t>
            </a:r>
            <a:r>
              <a:rPr dirty="0" sz="2800" spc="-10"/>
              <a:t>history</a:t>
            </a:r>
            <a:endParaRPr sz="2800"/>
          </a:p>
        </p:txBody>
      </p:sp>
      <p:sp>
        <p:nvSpPr>
          <p:cNvPr id="4" name="object 4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235711" y="2341809"/>
            <a:ext cx="11356975" cy="3755390"/>
          </a:xfrm>
          <a:prstGeom prst="rect">
            <a:avLst/>
          </a:prstGeom>
        </p:spPr>
        <p:txBody>
          <a:bodyPr wrap="square" lIns="0" tIns="16573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05"/>
              </a:spcBef>
              <a:buChar char="•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Since the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discovery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nanoporous</a:t>
            </a:r>
            <a:r>
              <a:rPr dirty="0" sz="2000" spc="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materials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(e.g.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Aerogel) in</a:t>
            </a:r>
            <a:r>
              <a:rPr dirty="0" sz="2000" spc="-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1931,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this material is considered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as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200"/>
              </a:spcBef>
            </a:pPr>
            <a:r>
              <a:rPr dirty="0" sz="2000">
                <a:latin typeface="Arial"/>
                <a:cs typeface="Arial"/>
              </a:rPr>
              <a:t>a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super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insulator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lowest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thermal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conductivity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value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known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material.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</a:tabLst>
            </a:pPr>
            <a:r>
              <a:rPr dirty="0" sz="2000" spc="-10">
                <a:latin typeface="Arial"/>
                <a:cs typeface="Arial"/>
              </a:rPr>
              <a:t>Unfortunately,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application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1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Aerogel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strongly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limited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due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difficulty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handle.</a:t>
            </a: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200"/>
              </a:spcBef>
              <a:buChar char="•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After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eight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years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exploration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efforts,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Beijing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Matrix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Technologies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Co.,Ltd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has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tackled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the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1205"/>
              </a:spcBef>
            </a:pPr>
            <a:r>
              <a:rPr dirty="0" sz="2000">
                <a:latin typeface="Arial"/>
                <a:cs typeface="Arial"/>
              </a:rPr>
              <a:t>world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challenge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on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combination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mechanical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strength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thermal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insulation.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55"/>
              </a:spcBef>
            </a:pPr>
            <a:endParaRPr sz="20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buChar char="•"/>
              <a:tabLst>
                <a:tab pos="354965" algn="l"/>
              </a:tabLst>
            </a:pP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project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 spc="-95">
                <a:latin typeface="Arial"/>
                <a:cs typeface="Arial"/>
              </a:rPr>
              <a:t>Y-</a:t>
            </a:r>
            <a:r>
              <a:rPr dirty="0" sz="2000">
                <a:latin typeface="Arial"/>
                <a:cs typeface="Arial"/>
              </a:rPr>
              <a:t>Warm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launched</a:t>
            </a:r>
            <a:r>
              <a:rPr dirty="0" sz="2000" spc="19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16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2013.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17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technological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breakthrough</a:t>
            </a:r>
            <a:r>
              <a:rPr dirty="0" sz="2000" spc="1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18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achieved</a:t>
            </a:r>
            <a:r>
              <a:rPr dirty="0" sz="2000" spc="18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in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ct val="100000"/>
              </a:lnSpc>
              <a:spcBef>
                <a:spcPts val="600"/>
              </a:spcBef>
            </a:pPr>
            <a:r>
              <a:rPr dirty="0" sz="2000">
                <a:latin typeface="Arial"/>
                <a:cs typeface="Arial"/>
              </a:rPr>
              <a:t>2017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and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was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panted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2019.</a:t>
            </a:r>
            <a:r>
              <a:rPr dirty="0" sz="2000" spc="-8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mass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production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took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place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in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winter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2021.</a:t>
            </a:r>
            <a:endParaRPr sz="2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/>
              <a:t>Beijing</a:t>
            </a:r>
            <a:r>
              <a:rPr dirty="0" spc="-10"/>
              <a:t> </a:t>
            </a:r>
            <a:r>
              <a:rPr dirty="0"/>
              <a:t>Matrix</a:t>
            </a:r>
            <a:r>
              <a:rPr dirty="0" spc="-65"/>
              <a:t> </a:t>
            </a:r>
            <a:r>
              <a:rPr dirty="0" spc="-20"/>
              <a:t>Technologies</a:t>
            </a:r>
            <a:r>
              <a:rPr dirty="0" spc="-5"/>
              <a:t> </a:t>
            </a:r>
            <a:r>
              <a:rPr dirty="0"/>
              <a:t>Co.,Ltd</a:t>
            </a:r>
            <a:r>
              <a:rPr dirty="0" spc="-25"/>
              <a:t> </a:t>
            </a:r>
            <a:r>
              <a:rPr dirty="0"/>
              <a:t>has</a:t>
            </a:r>
            <a:r>
              <a:rPr dirty="0" spc="-30"/>
              <a:t> </a:t>
            </a:r>
            <a:r>
              <a:rPr dirty="0"/>
              <a:t>succeeded</a:t>
            </a:r>
            <a:r>
              <a:rPr dirty="0" spc="-10"/>
              <a:t> </a:t>
            </a:r>
            <a:r>
              <a:rPr dirty="0" spc="-25"/>
              <a:t>in </a:t>
            </a:r>
            <a:r>
              <a:rPr dirty="0"/>
              <a:t>developing</a:t>
            </a:r>
            <a:r>
              <a:rPr dirty="0" spc="-5"/>
              <a:t> </a:t>
            </a:r>
            <a:r>
              <a:rPr dirty="0"/>
              <a:t>of</a:t>
            </a:r>
            <a:r>
              <a:rPr dirty="0" spc="-45"/>
              <a:t> </a:t>
            </a:r>
            <a:r>
              <a:rPr dirty="0"/>
              <a:t>a</a:t>
            </a:r>
            <a:r>
              <a:rPr dirty="0" spc="-30"/>
              <a:t> </a:t>
            </a:r>
            <a:r>
              <a:rPr dirty="0"/>
              <a:t>new</a:t>
            </a:r>
            <a:r>
              <a:rPr dirty="0" spc="-30"/>
              <a:t> </a:t>
            </a:r>
            <a:r>
              <a:rPr dirty="0"/>
              <a:t>flexible</a:t>
            </a:r>
            <a:r>
              <a:rPr dirty="0" spc="-15"/>
              <a:t> </a:t>
            </a:r>
            <a:r>
              <a:rPr dirty="0"/>
              <a:t>insulation</a:t>
            </a:r>
            <a:r>
              <a:rPr dirty="0" spc="-15"/>
              <a:t> </a:t>
            </a:r>
            <a:r>
              <a:rPr dirty="0"/>
              <a:t>material</a:t>
            </a:r>
            <a:r>
              <a:rPr dirty="0" spc="-45"/>
              <a:t> </a:t>
            </a:r>
            <a:r>
              <a:rPr dirty="0" spc="-25"/>
              <a:t>Y- </a:t>
            </a:r>
            <a:r>
              <a:rPr dirty="0"/>
              <a:t>Warm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/>
              <a:t>launched</a:t>
            </a:r>
            <a:r>
              <a:rPr dirty="0" spc="-20"/>
              <a:t> </a:t>
            </a:r>
            <a:r>
              <a:rPr dirty="0"/>
              <a:t>the</a:t>
            </a:r>
            <a:r>
              <a:rPr dirty="0" spc="-45"/>
              <a:t> </a:t>
            </a:r>
            <a:r>
              <a:rPr dirty="0"/>
              <a:t>mass</a:t>
            </a:r>
            <a:r>
              <a:rPr dirty="0" spc="-40"/>
              <a:t> </a:t>
            </a:r>
            <a:r>
              <a:rPr dirty="0" spc="-10"/>
              <a:t>production.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</a:p>
          <a:p>
            <a:pPr marL="12700">
              <a:lnSpc>
                <a:spcPct val="100000"/>
              </a:lnSpc>
            </a:pPr>
            <a:r>
              <a:rPr dirty="0" spc="-10"/>
              <a:t>Address:</a:t>
            </a:r>
          </a:p>
          <a:p>
            <a:pPr marL="12700" marR="344170">
              <a:lnSpc>
                <a:spcPct val="100000"/>
              </a:lnSpc>
            </a:pPr>
            <a:r>
              <a:rPr dirty="0"/>
              <a:t>304,</a:t>
            </a:r>
            <a:r>
              <a:rPr dirty="0" spc="-25"/>
              <a:t> </a:t>
            </a:r>
            <a:r>
              <a:rPr dirty="0"/>
              <a:t>Block</a:t>
            </a:r>
            <a:r>
              <a:rPr dirty="0" spc="-5"/>
              <a:t> </a:t>
            </a:r>
            <a:r>
              <a:rPr dirty="0"/>
              <a:t>D,</a:t>
            </a:r>
            <a:r>
              <a:rPr dirty="0" spc="-15"/>
              <a:t> </a:t>
            </a:r>
            <a:r>
              <a:rPr dirty="0"/>
              <a:t>Zhongguancun</a:t>
            </a:r>
            <a:r>
              <a:rPr dirty="0" spc="15"/>
              <a:t> </a:t>
            </a:r>
            <a:r>
              <a:rPr dirty="0" spc="-10"/>
              <a:t>ZhiZhuang</a:t>
            </a:r>
            <a:r>
              <a:rPr dirty="0" spc="-100"/>
              <a:t> </a:t>
            </a:r>
            <a:r>
              <a:rPr dirty="0" spc="-10"/>
              <a:t>Avenue, </a:t>
            </a:r>
            <a:r>
              <a:rPr dirty="0"/>
              <a:t>No.45</a:t>
            </a:r>
            <a:r>
              <a:rPr dirty="0" spc="-35"/>
              <a:t> </a:t>
            </a:r>
            <a:r>
              <a:rPr dirty="0"/>
              <a:t>Chengfu</a:t>
            </a:r>
            <a:r>
              <a:rPr dirty="0" spc="-35"/>
              <a:t> </a:t>
            </a:r>
            <a:r>
              <a:rPr dirty="0"/>
              <a:t>Road,</a:t>
            </a:r>
            <a:r>
              <a:rPr dirty="0" spc="-25"/>
              <a:t> </a:t>
            </a:r>
            <a:r>
              <a:rPr dirty="0"/>
              <a:t>Haidian</a:t>
            </a:r>
            <a:r>
              <a:rPr dirty="0" spc="-20"/>
              <a:t> </a:t>
            </a:r>
            <a:r>
              <a:rPr dirty="0"/>
              <a:t>District,</a:t>
            </a:r>
            <a:r>
              <a:rPr dirty="0" spc="-50"/>
              <a:t> </a:t>
            </a:r>
            <a:r>
              <a:rPr dirty="0"/>
              <a:t>Beijing,</a:t>
            </a:r>
            <a:r>
              <a:rPr dirty="0" spc="-20"/>
              <a:t> </a:t>
            </a:r>
            <a:r>
              <a:rPr dirty="0" spc="-25"/>
              <a:t>PR </a:t>
            </a:r>
            <a:r>
              <a:rPr dirty="0" spc="-10"/>
              <a:t>China.</a:t>
            </a:r>
          </a:p>
          <a:p>
            <a:pPr>
              <a:lnSpc>
                <a:spcPct val="100000"/>
              </a:lnSpc>
              <a:spcBef>
                <a:spcPts val="90"/>
              </a:spcBef>
            </a:pPr>
          </a:p>
          <a:p>
            <a:pPr marL="12700" marR="40005">
              <a:lnSpc>
                <a:spcPct val="100000"/>
              </a:lnSpc>
            </a:pPr>
            <a:r>
              <a:rPr dirty="0"/>
              <a:t>We</a:t>
            </a:r>
            <a:r>
              <a:rPr dirty="0" spc="-55"/>
              <a:t> </a:t>
            </a:r>
            <a:r>
              <a:rPr dirty="0"/>
              <a:t>provide</a:t>
            </a:r>
            <a:r>
              <a:rPr dirty="0" spc="-35"/>
              <a:t> </a:t>
            </a:r>
            <a:r>
              <a:rPr dirty="0"/>
              <a:t>a</a:t>
            </a:r>
            <a:r>
              <a:rPr dirty="0" spc="-45"/>
              <a:t> </a:t>
            </a:r>
            <a:r>
              <a:rPr dirty="0"/>
              <a:t>series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65"/>
              <a:t> </a:t>
            </a:r>
            <a:r>
              <a:rPr dirty="0" spc="-95"/>
              <a:t>Y-</a:t>
            </a:r>
            <a:r>
              <a:rPr dirty="0"/>
              <a:t>Warm</a:t>
            </a:r>
            <a:r>
              <a:rPr dirty="0" spc="-40"/>
              <a:t> </a:t>
            </a:r>
            <a:r>
              <a:rPr dirty="0"/>
              <a:t>insulation</a:t>
            </a:r>
            <a:r>
              <a:rPr dirty="0" spc="-25"/>
              <a:t> </a:t>
            </a:r>
            <a:r>
              <a:rPr dirty="0"/>
              <a:t>material</a:t>
            </a:r>
            <a:r>
              <a:rPr dirty="0" spc="-30"/>
              <a:t> </a:t>
            </a:r>
            <a:r>
              <a:rPr dirty="0" spc="-25"/>
              <a:t>for </a:t>
            </a:r>
            <a:r>
              <a:rPr dirty="0"/>
              <a:t>different</a:t>
            </a:r>
            <a:r>
              <a:rPr dirty="0" spc="-40"/>
              <a:t> </a:t>
            </a:r>
            <a:r>
              <a:rPr dirty="0"/>
              <a:t>industrial</a:t>
            </a:r>
            <a:r>
              <a:rPr dirty="0" spc="-45"/>
              <a:t> </a:t>
            </a:r>
            <a:r>
              <a:rPr dirty="0"/>
              <a:t>applications.</a:t>
            </a:r>
            <a:r>
              <a:rPr dirty="0" spc="-25"/>
              <a:t> </a:t>
            </a:r>
            <a:r>
              <a:rPr dirty="0"/>
              <a:t>Currently</a:t>
            </a:r>
            <a:r>
              <a:rPr dirty="0" spc="-40"/>
              <a:t> </a:t>
            </a:r>
            <a:r>
              <a:rPr dirty="0"/>
              <a:t>we</a:t>
            </a:r>
            <a:r>
              <a:rPr dirty="0" spc="-5"/>
              <a:t> </a:t>
            </a:r>
            <a:r>
              <a:rPr dirty="0"/>
              <a:t>are</a:t>
            </a:r>
            <a:r>
              <a:rPr dirty="0" spc="-55"/>
              <a:t> </a:t>
            </a:r>
            <a:r>
              <a:rPr dirty="0" spc="-25"/>
              <a:t>not </a:t>
            </a:r>
            <a:r>
              <a:rPr dirty="0"/>
              <a:t>involved</a:t>
            </a:r>
            <a:r>
              <a:rPr dirty="0" spc="-20"/>
              <a:t> </a:t>
            </a:r>
            <a:r>
              <a:rPr dirty="0"/>
              <a:t>in</a:t>
            </a:r>
            <a:r>
              <a:rPr dirty="0" spc="-45"/>
              <a:t> </a:t>
            </a:r>
            <a:r>
              <a:rPr dirty="0"/>
              <a:t>other</a:t>
            </a:r>
            <a:r>
              <a:rPr dirty="0" spc="-30"/>
              <a:t> </a:t>
            </a:r>
            <a:r>
              <a:rPr dirty="0"/>
              <a:t>possible</a:t>
            </a:r>
            <a:r>
              <a:rPr dirty="0" spc="-20"/>
              <a:t> </a:t>
            </a:r>
            <a:r>
              <a:rPr dirty="0"/>
              <a:t>related</a:t>
            </a:r>
            <a:r>
              <a:rPr dirty="0" spc="-30"/>
              <a:t> </a:t>
            </a:r>
            <a:r>
              <a:rPr dirty="0"/>
              <a:t>business</a:t>
            </a:r>
            <a:r>
              <a:rPr dirty="0" spc="-30"/>
              <a:t> </a:t>
            </a:r>
            <a:r>
              <a:rPr dirty="0" spc="-10"/>
              <a:t>fields.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11124" rIns="0" bIns="0" rtlCol="0" vert="horz">
            <a:spAutoFit/>
          </a:bodyPr>
          <a:lstStyle/>
          <a:p>
            <a:pPr marL="1683385">
              <a:lnSpc>
                <a:spcPct val="100000"/>
              </a:lnSpc>
              <a:spcBef>
                <a:spcPts val="100"/>
              </a:spcBef>
            </a:pPr>
            <a:r>
              <a:rPr dirty="0"/>
              <a:t>8.2</a:t>
            </a:r>
            <a:r>
              <a:rPr dirty="0" spc="-75"/>
              <a:t> </a:t>
            </a:r>
            <a:r>
              <a:rPr dirty="0"/>
              <a:t>Beijing</a:t>
            </a:r>
            <a:r>
              <a:rPr dirty="0" spc="-95"/>
              <a:t> </a:t>
            </a:r>
            <a:r>
              <a:rPr dirty="0"/>
              <a:t>Matrix</a:t>
            </a:r>
            <a:r>
              <a:rPr dirty="0" spc="-70"/>
              <a:t> </a:t>
            </a:r>
            <a:r>
              <a:rPr dirty="0" spc="-10"/>
              <a:t>Technologies</a:t>
            </a:r>
            <a:r>
              <a:rPr dirty="0" spc="-75"/>
              <a:t> </a:t>
            </a:r>
            <a:r>
              <a:rPr dirty="0" spc="-10"/>
              <a:t>Co.,Ltd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587" y="2484120"/>
            <a:ext cx="5518404" cy="357073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3858895" y="5379821"/>
            <a:ext cx="49174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latin typeface="Arial"/>
                <a:cs typeface="Arial"/>
              </a:rPr>
              <a:t>International</a:t>
            </a:r>
            <a:r>
              <a:rPr dirty="0" sz="2400" spc="-40" b="1">
                <a:latin typeface="Arial"/>
                <a:cs typeface="Arial"/>
              </a:rPr>
              <a:t> </a:t>
            </a:r>
            <a:r>
              <a:rPr dirty="0" sz="2400" b="1">
                <a:latin typeface="Arial"/>
                <a:cs typeface="Arial"/>
              </a:rPr>
              <a:t>patented </a:t>
            </a:r>
            <a:r>
              <a:rPr dirty="0" sz="2400" spc="-10" b="1">
                <a:latin typeface="Arial"/>
                <a:cs typeface="Arial"/>
              </a:rPr>
              <a:t>technology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8488" y="1842516"/>
            <a:ext cx="3046476" cy="263804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438903" y="1580134"/>
            <a:ext cx="2299335" cy="4521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4"/>
              <a:t>The</a:t>
            </a:r>
            <a:r>
              <a:rPr dirty="0" sz="2800" spc="-5"/>
              <a:t> </a:t>
            </a:r>
            <a:r>
              <a:rPr dirty="0" sz="2800" spc="-210"/>
              <a:t>rules</a:t>
            </a:r>
            <a:r>
              <a:rPr dirty="0" sz="2800" spc="-25"/>
              <a:t> </a:t>
            </a:r>
            <a:r>
              <a:rPr dirty="0" sz="2800" spc="-135"/>
              <a:t>of</a:t>
            </a:r>
            <a:r>
              <a:rPr dirty="0" sz="2800" spc="-20"/>
              <a:t> </a:t>
            </a:r>
            <a:r>
              <a:rPr dirty="0" sz="2800" spc="-90"/>
              <a:t>3R</a:t>
            </a:r>
            <a:endParaRPr sz="2800"/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  <p:sp>
        <p:nvSpPr>
          <p:cNvPr id="5" name="object 5" descr=""/>
          <p:cNvSpPr txBox="1"/>
          <p:nvPr/>
        </p:nvSpPr>
        <p:spPr>
          <a:xfrm>
            <a:off x="4540377" y="2840202"/>
            <a:ext cx="4645660" cy="1305560"/>
          </a:xfrm>
          <a:prstGeom prst="rect">
            <a:avLst/>
          </a:prstGeom>
        </p:spPr>
        <p:txBody>
          <a:bodyPr wrap="square" lIns="0" tIns="1193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</a:pPr>
            <a:r>
              <a:rPr dirty="0" sz="1400" spc="-80">
                <a:latin typeface="Microsoft Sans Serif"/>
                <a:cs typeface="Microsoft Sans Serif"/>
              </a:rPr>
              <a:t>A</a:t>
            </a:r>
            <a:r>
              <a:rPr dirty="0" sz="1400">
                <a:latin typeface="PMingLiU"/>
                <a:cs typeface="PMingLiU"/>
              </a:rPr>
              <a:t>、</a:t>
            </a:r>
            <a:r>
              <a:rPr dirty="0" sz="1400">
                <a:latin typeface="Microsoft Sans Serif"/>
                <a:cs typeface="Microsoft Sans Serif"/>
              </a:rPr>
              <a:t>Light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1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thin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20">
                <a:latin typeface="Microsoft Sans Serif"/>
                <a:cs typeface="Microsoft Sans Serif"/>
              </a:rPr>
              <a:t>instead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of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45">
                <a:latin typeface="Microsoft Sans Serif"/>
                <a:cs typeface="Microsoft Sans Serif"/>
              </a:rPr>
              <a:t>heavy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and</a:t>
            </a:r>
            <a:r>
              <a:rPr dirty="0" sz="1400" spc="-10">
                <a:latin typeface="Microsoft Sans Serif"/>
                <a:cs typeface="Microsoft Sans Serif"/>
              </a:rPr>
              <a:t> thick;</a:t>
            </a:r>
            <a:endParaRPr sz="1400">
              <a:latin typeface="Microsoft Sans Serif"/>
              <a:cs typeface="Microsoft Sans Serif"/>
            </a:endParaRPr>
          </a:p>
          <a:p>
            <a:pPr marL="12700" marR="758190">
              <a:lnSpc>
                <a:spcPct val="150000"/>
              </a:lnSpc>
            </a:pPr>
            <a:r>
              <a:rPr dirty="0" sz="1400" spc="-100">
                <a:latin typeface="Microsoft Sans Serif"/>
                <a:cs typeface="Microsoft Sans Serif"/>
              </a:rPr>
              <a:t>B</a:t>
            </a:r>
            <a:r>
              <a:rPr dirty="0" sz="1400">
                <a:latin typeface="PMingLiU"/>
                <a:cs typeface="PMingLiU"/>
              </a:rPr>
              <a:t>、</a:t>
            </a:r>
            <a:r>
              <a:rPr dirty="0" sz="1400" spc="-65">
                <a:latin typeface="Microsoft Sans Serif"/>
                <a:cs typeface="Microsoft Sans Serif"/>
              </a:rPr>
              <a:t>Less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75">
                <a:latin typeface="Microsoft Sans Serif"/>
                <a:cs typeface="Microsoft Sans Serif"/>
              </a:rPr>
              <a:t>mass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25">
                <a:latin typeface="Microsoft Sans Serif"/>
                <a:cs typeface="Microsoft Sans Serif"/>
              </a:rPr>
              <a:t>material,</a:t>
            </a:r>
            <a:r>
              <a:rPr dirty="0" sz="1400" spc="-4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higher</a:t>
            </a:r>
            <a:r>
              <a:rPr dirty="0" sz="1400" spc="-4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insulation</a:t>
            </a:r>
            <a:r>
              <a:rPr dirty="0" sz="1400" spc="-50">
                <a:latin typeface="Microsoft Sans Serif"/>
                <a:cs typeface="Microsoft Sans Serif"/>
              </a:rPr>
              <a:t> </a:t>
            </a:r>
            <a:r>
              <a:rPr dirty="0" sz="1400" spc="-35">
                <a:latin typeface="Microsoft Sans Serif"/>
                <a:cs typeface="Microsoft Sans Serif"/>
              </a:rPr>
              <a:t>efficiency; </a:t>
            </a:r>
            <a:r>
              <a:rPr dirty="0" sz="1400" spc="-215">
                <a:latin typeface="Microsoft Sans Serif"/>
                <a:cs typeface="Microsoft Sans Serif"/>
              </a:rPr>
              <a:t>C</a:t>
            </a:r>
            <a:r>
              <a:rPr dirty="0" sz="1400">
                <a:latin typeface="PMingLiU"/>
                <a:cs typeface="PMingLiU"/>
              </a:rPr>
              <a:t>、</a:t>
            </a:r>
            <a:r>
              <a:rPr dirty="0" sz="1400" spc="-65">
                <a:latin typeface="Microsoft Sans Serif"/>
                <a:cs typeface="Microsoft Sans Serif"/>
              </a:rPr>
              <a:t>Less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carbon</a:t>
            </a:r>
            <a:r>
              <a:rPr dirty="0" sz="1400" spc="-5">
                <a:latin typeface="Microsoft Sans Serif"/>
                <a:cs typeface="Microsoft Sans Serif"/>
              </a:rPr>
              <a:t> </a:t>
            </a:r>
            <a:r>
              <a:rPr dirty="0" sz="1400">
                <a:latin typeface="Microsoft Sans Serif"/>
                <a:cs typeface="Microsoft Sans Serif"/>
              </a:rPr>
              <a:t>footprint,</a:t>
            </a:r>
            <a:r>
              <a:rPr dirty="0" sz="1400" spc="-3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higher</a:t>
            </a:r>
            <a:r>
              <a:rPr dirty="0" sz="1400" spc="-20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quality;</a:t>
            </a:r>
            <a:endParaRPr sz="1400">
              <a:latin typeface="Microsoft Sans Serif"/>
              <a:cs typeface="Microsoft Sans Serif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dirty="0" sz="1400" spc="-55">
                <a:latin typeface="Microsoft Sans Serif"/>
                <a:cs typeface="Microsoft Sans Serif"/>
              </a:rPr>
              <a:t>D</a:t>
            </a:r>
            <a:r>
              <a:rPr dirty="0" sz="1400">
                <a:latin typeface="PMingLiU"/>
                <a:cs typeface="PMingLiU"/>
              </a:rPr>
              <a:t>、</a:t>
            </a:r>
            <a:r>
              <a:rPr dirty="0" sz="1400" spc="-70">
                <a:latin typeface="Microsoft Sans Serif"/>
                <a:cs typeface="Microsoft Sans Serif"/>
              </a:rPr>
              <a:t>Less</a:t>
            </a:r>
            <a:r>
              <a:rPr dirty="0" sz="1400" spc="-25">
                <a:latin typeface="Microsoft Sans Serif"/>
                <a:cs typeface="Microsoft Sans Serif"/>
              </a:rPr>
              <a:t> energy</a:t>
            </a:r>
            <a:r>
              <a:rPr dirty="0" sz="1400" spc="-15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consumption, </a:t>
            </a:r>
            <a:r>
              <a:rPr dirty="0" sz="1400" spc="-10">
                <a:latin typeface="Microsoft Sans Serif"/>
                <a:cs typeface="Microsoft Sans Serif"/>
              </a:rPr>
              <a:t>more</a:t>
            </a:r>
            <a:r>
              <a:rPr dirty="0" sz="1400" spc="5">
                <a:latin typeface="Microsoft Sans Serif"/>
                <a:cs typeface="Microsoft Sans Serif"/>
              </a:rPr>
              <a:t> </a:t>
            </a:r>
            <a:r>
              <a:rPr dirty="0" sz="1400" spc="-30">
                <a:latin typeface="Microsoft Sans Serif"/>
                <a:cs typeface="Microsoft Sans Serif"/>
              </a:rPr>
              <a:t>environmentally</a:t>
            </a:r>
            <a:r>
              <a:rPr dirty="0" sz="1400" spc="-25">
                <a:latin typeface="Microsoft Sans Serif"/>
                <a:cs typeface="Microsoft Sans Serif"/>
              </a:rPr>
              <a:t> </a:t>
            </a:r>
            <a:r>
              <a:rPr dirty="0" sz="1400" spc="-10">
                <a:latin typeface="Microsoft Sans Serif"/>
                <a:cs typeface="Microsoft Sans Serif"/>
              </a:rPr>
              <a:t>friendly!</a:t>
            </a:r>
            <a:endParaRPr sz="1400">
              <a:latin typeface="Microsoft Sans Serif"/>
              <a:cs typeface="Microsoft Sans Serif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517263" y="2124202"/>
            <a:ext cx="423164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35" b="1">
                <a:latin typeface="Arial"/>
                <a:cs typeface="Arial"/>
              </a:rPr>
              <a:t>Reduce</a:t>
            </a:r>
            <a:r>
              <a:rPr dirty="0" sz="2400" spc="45" b="1">
                <a:latin typeface="Arial"/>
                <a:cs typeface="Arial"/>
              </a:rPr>
              <a:t> </a:t>
            </a:r>
            <a:r>
              <a:rPr dirty="0" sz="2400">
                <a:latin typeface="Microsoft Sans Serif"/>
                <a:cs typeface="Microsoft Sans Serif"/>
              </a:rPr>
              <a:t>·</a:t>
            </a:r>
            <a:r>
              <a:rPr dirty="0" sz="2400" spc="85">
                <a:latin typeface="Microsoft Sans Serif"/>
                <a:cs typeface="Microsoft Sans Serif"/>
              </a:rPr>
              <a:t> </a:t>
            </a:r>
            <a:r>
              <a:rPr dirty="0" sz="2400" spc="-170" b="1">
                <a:latin typeface="Arial"/>
                <a:cs typeface="Arial"/>
              </a:rPr>
              <a:t>Innovation</a:t>
            </a:r>
            <a:r>
              <a:rPr dirty="0" sz="2400" spc="25" b="1">
                <a:latin typeface="Arial"/>
                <a:cs typeface="Arial"/>
              </a:rPr>
              <a:t> </a:t>
            </a:r>
            <a:r>
              <a:rPr dirty="0" sz="2400" spc="-175" b="1">
                <a:latin typeface="Arial"/>
                <a:cs typeface="Arial"/>
              </a:rPr>
              <a:t>achievement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868680" y="2997707"/>
            <a:ext cx="2139950" cy="3686810"/>
            <a:chOff x="868680" y="2997707"/>
            <a:chExt cx="2139950" cy="3686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8680" y="2997707"/>
              <a:ext cx="2139696" cy="3686555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1310640" y="3621023"/>
              <a:ext cx="1559560" cy="2192020"/>
            </a:xfrm>
            <a:custGeom>
              <a:avLst/>
              <a:gdLst/>
              <a:ahLst/>
              <a:cxnLst/>
              <a:rect l="l" t="t" r="r" b="b"/>
              <a:pathLst>
                <a:path w="1559560" h="2192020">
                  <a:moveTo>
                    <a:pt x="0" y="2191512"/>
                  </a:moveTo>
                  <a:lnTo>
                    <a:pt x="1559052" y="2191512"/>
                  </a:lnTo>
                </a:path>
                <a:path w="1559560" h="2192020">
                  <a:moveTo>
                    <a:pt x="0" y="1644395"/>
                  </a:moveTo>
                  <a:lnTo>
                    <a:pt x="1559052" y="1644395"/>
                  </a:lnTo>
                </a:path>
                <a:path w="1559560" h="2192020">
                  <a:moveTo>
                    <a:pt x="0" y="1095756"/>
                  </a:moveTo>
                  <a:lnTo>
                    <a:pt x="1559052" y="1095756"/>
                  </a:lnTo>
                </a:path>
                <a:path w="1559560" h="2192020">
                  <a:moveTo>
                    <a:pt x="0" y="547115"/>
                  </a:moveTo>
                  <a:lnTo>
                    <a:pt x="1559052" y="547115"/>
                  </a:lnTo>
                </a:path>
                <a:path w="1559560" h="2192020">
                  <a:moveTo>
                    <a:pt x="0" y="0"/>
                  </a:moveTo>
                  <a:lnTo>
                    <a:pt x="1559052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46276" y="4018800"/>
              <a:ext cx="504469" cy="235151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25040" y="5740907"/>
              <a:ext cx="504469" cy="629412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5712" y="4058411"/>
              <a:ext cx="390144" cy="2302764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84476" y="5780531"/>
              <a:ext cx="390144" cy="580644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1310640" y="6361175"/>
              <a:ext cx="1559560" cy="0"/>
            </a:xfrm>
            <a:custGeom>
              <a:avLst/>
              <a:gdLst/>
              <a:ahLst/>
              <a:cxnLst/>
              <a:rect l="l" t="t" r="r" b="b"/>
              <a:pathLst>
                <a:path w="1559560" h="0">
                  <a:moveTo>
                    <a:pt x="0" y="0"/>
                  </a:moveTo>
                  <a:lnTo>
                    <a:pt x="1559052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0" name="object 10" descr=""/>
          <p:cNvSpPr txBox="1"/>
          <p:nvPr/>
        </p:nvSpPr>
        <p:spPr>
          <a:xfrm>
            <a:off x="1474977" y="5936691"/>
            <a:ext cx="6337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Microsoft YaHei"/>
                <a:cs typeface="Microsoft YaHei"/>
              </a:rPr>
              <a:t>210g</a:t>
            </a:r>
            <a:r>
              <a:rPr dirty="0" sz="1200" spc="-30" b="1">
                <a:solidFill>
                  <a:srgbClr val="FFFFFF"/>
                </a:solidFill>
                <a:latin typeface="Microsoft YaHei"/>
                <a:cs typeface="Microsoft YaHei"/>
              </a:rPr>
              <a:t>/㎡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68727" y="5927242"/>
            <a:ext cx="5397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Microsoft YaHei"/>
                <a:cs typeface="Microsoft YaHei"/>
              </a:rPr>
              <a:t>53g/</a:t>
            </a:r>
            <a:r>
              <a:rPr dirty="0" sz="1200" spc="-50" b="1">
                <a:solidFill>
                  <a:srgbClr val="FFFFFF"/>
                </a:solidFill>
                <a:latin typeface="Microsoft YaHei"/>
                <a:cs typeface="Microsoft YaHei"/>
              </a:rPr>
              <a:t>㎡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98296" y="6240271"/>
            <a:ext cx="106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D9D9D9"/>
                </a:solidFill>
                <a:latin typeface="PMingLiU"/>
                <a:cs typeface="PMingLiU"/>
              </a:rPr>
              <a:t>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1018438" y="5691936"/>
            <a:ext cx="184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D9D9D9"/>
                </a:solidFill>
                <a:latin typeface="PMingLiU"/>
                <a:cs typeface="PMingLiU"/>
              </a:rPr>
              <a:t>50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938580" y="5143627"/>
            <a:ext cx="2654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5">
                <a:solidFill>
                  <a:srgbClr val="D9D9D9"/>
                </a:solidFill>
                <a:latin typeface="PMingLiU"/>
                <a:cs typeface="PMingLiU"/>
              </a:rPr>
              <a:t>100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938580" y="4595621"/>
            <a:ext cx="2654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5">
                <a:solidFill>
                  <a:srgbClr val="D9D9D9"/>
                </a:solidFill>
                <a:latin typeface="PMingLiU"/>
                <a:cs typeface="PMingLiU"/>
              </a:rPr>
              <a:t>150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38580" y="4047235"/>
            <a:ext cx="2654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5">
                <a:solidFill>
                  <a:srgbClr val="D9D9D9"/>
                </a:solidFill>
                <a:latin typeface="PMingLiU"/>
                <a:cs typeface="PMingLiU"/>
              </a:rPr>
              <a:t>200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938580" y="3499230"/>
            <a:ext cx="2654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5">
                <a:solidFill>
                  <a:srgbClr val="D9D9D9"/>
                </a:solidFill>
                <a:latin typeface="PMingLiU"/>
                <a:cs typeface="PMingLiU"/>
              </a:rPr>
              <a:t>250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442466" y="6402730"/>
            <a:ext cx="516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5">
                <a:solidFill>
                  <a:srgbClr val="D9D9D9"/>
                </a:solidFill>
                <a:latin typeface="PMingLiU"/>
                <a:cs typeface="PMingLiU"/>
              </a:rPr>
              <a:t>**</a:t>
            </a:r>
            <a:r>
              <a:rPr dirty="0" sz="1200">
                <a:solidFill>
                  <a:srgbClr val="D9D9D9"/>
                </a:solidFill>
                <a:latin typeface="PMingLiU"/>
                <a:cs typeface="PMingLiU"/>
              </a:rPr>
              <a:t> </a:t>
            </a:r>
            <a:r>
              <a:rPr dirty="0" sz="1200" spc="-20">
                <a:solidFill>
                  <a:srgbClr val="D9D9D9"/>
                </a:solidFill>
                <a:latin typeface="PMingLiU"/>
                <a:cs typeface="PMingLiU"/>
              </a:rPr>
              <a:t>B200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191004" y="6402730"/>
            <a:ext cx="579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9D9D9"/>
                </a:solidFill>
                <a:latin typeface="PMingLiU"/>
                <a:cs typeface="PMingLiU"/>
              </a:rPr>
              <a:t>Y-</a:t>
            </a:r>
            <a:r>
              <a:rPr dirty="0" sz="1200" spc="45">
                <a:solidFill>
                  <a:srgbClr val="D9D9D9"/>
                </a:solidFill>
                <a:latin typeface="PMingLiU"/>
                <a:cs typeface="PMingLiU"/>
              </a:rPr>
              <a:t>Warm</a:t>
            </a:r>
            <a:endParaRPr sz="1200">
              <a:latin typeface="PMingLiU"/>
              <a:cs typeface="PMingLiU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2980" y="2996183"/>
            <a:ext cx="1875282" cy="608838"/>
          </a:xfrm>
          <a:prstGeom prst="rect">
            <a:avLst/>
          </a:prstGeom>
        </p:spPr>
      </p:pic>
      <p:sp>
        <p:nvSpPr>
          <p:cNvPr id="21" name="object 21" descr=""/>
          <p:cNvSpPr txBox="1"/>
          <p:nvPr/>
        </p:nvSpPr>
        <p:spPr>
          <a:xfrm>
            <a:off x="1178153" y="2994736"/>
            <a:ext cx="1471930" cy="351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70" b="1">
                <a:solidFill>
                  <a:srgbClr val="F1F1F1"/>
                </a:solidFill>
                <a:latin typeface="Adobe Gothic Std B"/>
                <a:cs typeface="Adobe Gothic Std B"/>
              </a:rPr>
              <a:t>Weight</a:t>
            </a:r>
            <a:r>
              <a:rPr dirty="0" sz="2100" spc="335" b="1">
                <a:solidFill>
                  <a:srgbClr val="F1F1F1"/>
                </a:solidFill>
                <a:latin typeface="Adobe Gothic Std B"/>
                <a:cs typeface="Adobe Gothic Std B"/>
              </a:rPr>
              <a:t> </a:t>
            </a:r>
            <a:r>
              <a:rPr dirty="0" sz="2100" spc="-25" b="1">
                <a:solidFill>
                  <a:srgbClr val="F1F1F1"/>
                </a:solidFill>
                <a:latin typeface="Adobe Gothic Std B"/>
                <a:cs typeface="Adobe Gothic Std B"/>
              </a:rPr>
              <a:t>4:1</a:t>
            </a:r>
            <a:endParaRPr sz="2100">
              <a:latin typeface="Adobe Gothic Std B"/>
              <a:cs typeface="Adobe Gothic Std B"/>
            </a:endParaRPr>
          </a:p>
        </p:txBody>
      </p:sp>
      <p:grpSp>
        <p:nvGrpSpPr>
          <p:cNvPr id="22" name="object 22" descr=""/>
          <p:cNvGrpSpPr/>
          <p:nvPr/>
        </p:nvGrpSpPr>
        <p:grpSpPr>
          <a:xfrm>
            <a:off x="5026152" y="2997707"/>
            <a:ext cx="2139950" cy="3686810"/>
            <a:chOff x="5026152" y="2997707"/>
            <a:chExt cx="2139950" cy="3686810"/>
          </a:xfrm>
        </p:grpSpPr>
        <p:pic>
          <p:nvPicPr>
            <p:cNvPr id="23" name="object 2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026152" y="2997707"/>
              <a:ext cx="2139696" cy="3686555"/>
            </a:xfrm>
            <a:prstGeom prst="rect">
              <a:avLst/>
            </a:prstGeom>
          </p:spPr>
        </p:pic>
        <p:sp>
          <p:nvSpPr>
            <p:cNvPr id="24" name="object 24" descr=""/>
            <p:cNvSpPr/>
            <p:nvPr/>
          </p:nvSpPr>
          <p:spPr>
            <a:xfrm>
              <a:off x="5308092" y="3621023"/>
              <a:ext cx="1719580" cy="2054860"/>
            </a:xfrm>
            <a:custGeom>
              <a:avLst/>
              <a:gdLst/>
              <a:ahLst/>
              <a:cxnLst/>
              <a:rect l="l" t="t" r="r" b="b"/>
              <a:pathLst>
                <a:path w="1719579" h="2054860">
                  <a:moveTo>
                    <a:pt x="0" y="2054352"/>
                  </a:moveTo>
                  <a:lnTo>
                    <a:pt x="1719072" y="2054352"/>
                  </a:lnTo>
                </a:path>
                <a:path w="1719579" h="2054860">
                  <a:moveTo>
                    <a:pt x="0" y="1370076"/>
                  </a:moveTo>
                  <a:lnTo>
                    <a:pt x="1719072" y="1370076"/>
                  </a:lnTo>
                </a:path>
                <a:path w="1719579" h="2054860">
                  <a:moveTo>
                    <a:pt x="0" y="684276"/>
                  </a:moveTo>
                  <a:lnTo>
                    <a:pt x="1719072" y="684276"/>
                  </a:lnTo>
                </a:path>
                <a:path w="1719579" h="2054860">
                  <a:moveTo>
                    <a:pt x="0" y="0"/>
                  </a:moveTo>
                  <a:lnTo>
                    <a:pt x="1719072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463540" y="3619499"/>
              <a:ext cx="544067" cy="275082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23076" y="5704331"/>
              <a:ext cx="544068" cy="665988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22976" y="3621023"/>
              <a:ext cx="429768" cy="2740152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82512" y="5743955"/>
              <a:ext cx="429767" cy="617220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5308092" y="6361175"/>
              <a:ext cx="1719580" cy="0"/>
            </a:xfrm>
            <a:custGeom>
              <a:avLst/>
              <a:gdLst/>
              <a:ahLst/>
              <a:cxnLst/>
              <a:rect l="l" t="t" r="r" b="b"/>
              <a:pathLst>
                <a:path w="1719579" h="0">
                  <a:moveTo>
                    <a:pt x="0" y="0"/>
                  </a:moveTo>
                  <a:lnTo>
                    <a:pt x="1719072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0" name="object 30" descr=""/>
          <p:cNvSpPr txBox="1"/>
          <p:nvPr/>
        </p:nvSpPr>
        <p:spPr>
          <a:xfrm>
            <a:off x="5546216" y="5845250"/>
            <a:ext cx="4191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 b="1">
                <a:solidFill>
                  <a:srgbClr val="FFFFFF"/>
                </a:solidFill>
                <a:latin typeface="Microsoft YaHei"/>
                <a:cs typeface="Microsoft YaHei"/>
              </a:rPr>
              <a:t>4mm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6394196" y="5849518"/>
            <a:ext cx="5575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10" b="1">
                <a:solidFill>
                  <a:srgbClr val="FFFFFF"/>
                </a:solidFill>
                <a:latin typeface="Microsoft YaHei"/>
                <a:cs typeface="Microsoft YaHei"/>
              </a:rPr>
              <a:t>0.9mm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5096383" y="6240271"/>
            <a:ext cx="106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D9D9D9"/>
                </a:solidFill>
                <a:latin typeface="PMingLiU"/>
                <a:cs typeface="PMingLiU"/>
              </a:rPr>
              <a:t>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33" name="object 33" descr=""/>
          <p:cNvSpPr txBox="1"/>
          <p:nvPr/>
        </p:nvSpPr>
        <p:spPr>
          <a:xfrm>
            <a:off x="5096383" y="5554776"/>
            <a:ext cx="106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D9D9D9"/>
                </a:solidFill>
                <a:latin typeface="PMingLiU"/>
                <a:cs typeface="PMingLiU"/>
              </a:rPr>
              <a:t>1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5096383" y="4869560"/>
            <a:ext cx="106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D9D9D9"/>
                </a:solidFill>
                <a:latin typeface="PMingLiU"/>
                <a:cs typeface="PMingLiU"/>
              </a:rPr>
              <a:t>2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35" name="object 35" descr=""/>
          <p:cNvSpPr txBox="1"/>
          <p:nvPr/>
        </p:nvSpPr>
        <p:spPr>
          <a:xfrm>
            <a:off x="5096383" y="4184395"/>
            <a:ext cx="106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D9D9D9"/>
                </a:solidFill>
                <a:latin typeface="PMingLiU"/>
                <a:cs typeface="PMingLiU"/>
              </a:rPr>
              <a:t>3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36" name="object 36" descr=""/>
          <p:cNvSpPr txBox="1"/>
          <p:nvPr/>
        </p:nvSpPr>
        <p:spPr>
          <a:xfrm>
            <a:off x="5096383" y="3499230"/>
            <a:ext cx="106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D9D9D9"/>
                </a:solidFill>
                <a:latin typeface="PMingLiU"/>
                <a:cs typeface="PMingLiU"/>
              </a:rPr>
              <a:t>4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5480430" y="6402730"/>
            <a:ext cx="516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5">
                <a:solidFill>
                  <a:srgbClr val="D9D9D9"/>
                </a:solidFill>
                <a:latin typeface="PMingLiU"/>
                <a:cs typeface="PMingLiU"/>
              </a:rPr>
              <a:t>**</a:t>
            </a:r>
            <a:r>
              <a:rPr dirty="0" sz="1200">
                <a:solidFill>
                  <a:srgbClr val="D9D9D9"/>
                </a:solidFill>
                <a:latin typeface="PMingLiU"/>
                <a:cs typeface="PMingLiU"/>
              </a:rPr>
              <a:t> </a:t>
            </a:r>
            <a:r>
              <a:rPr dirty="0" sz="1200" spc="-20">
                <a:solidFill>
                  <a:srgbClr val="D9D9D9"/>
                </a:solidFill>
                <a:latin typeface="PMingLiU"/>
                <a:cs typeface="PMingLiU"/>
              </a:rPr>
              <a:t>B200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6308597" y="6402730"/>
            <a:ext cx="57975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9D9D9"/>
                </a:solidFill>
                <a:latin typeface="PMingLiU"/>
                <a:cs typeface="PMingLiU"/>
              </a:rPr>
              <a:t>Y-</a:t>
            </a:r>
            <a:r>
              <a:rPr dirty="0" sz="1200" spc="45">
                <a:solidFill>
                  <a:srgbClr val="D9D9D9"/>
                </a:solidFill>
                <a:latin typeface="PMingLiU"/>
                <a:cs typeface="PMingLiU"/>
              </a:rPr>
              <a:t>Warm</a:t>
            </a:r>
            <a:endParaRPr sz="1200">
              <a:latin typeface="PMingLiU"/>
              <a:cs typeface="PMingLiU"/>
            </a:endParaRPr>
          </a:p>
        </p:txBody>
      </p:sp>
      <p:grpSp>
        <p:nvGrpSpPr>
          <p:cNvPr id="39" name="object 39" descr=""/>
          <p:cNvGrpSpPr/>
          <p:nvPr/>
        </p:nvGrpSpPr>
        <p:grpSpPr>
          <a:xfrm>
            <a:off x="5108447" y="3028188"/>
            <a:ext cx="1990089" cy="689610"/>
            <a:chOff x="5108447" y="3028188"/>
            <a:chExt cx="1990089" cy="689610"/>
          </a:xfrm>
        </p:grpSpPr>
        <p:pic>
          <p:nvPicPr>
            <p:cNvPr id="40" name="object 4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08447" y="3081528"/>
              <a:ext cx="1469898" cy="593598"/>
            </a:xfrm>
            <a:prstGeom prst="rect">
              <a:avLst/>
            </a:prstGeom>
          </p:spPr>
        </p:pic>
        <p:pic>
          <p:nvPicPr>
            <p:cNvPr id="41" name="object 4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80403" y="3028188"/>
              <a:ext cx="817626" cy="689610"/>
            </a:xfrm>
            <a:prstGeom prst="rect">
              <a:avLst/>
            </a:prstGeom>
          </p:spPr>
        </p:pic>
      </p:grpSp>
      <p:sp>
        <p:nvSpPr>
          <p:cNvPr id="42" name="object 42" descr=""/>
          <p:cNvSpPr txBox="1"/>
          <p:nvPr/>
        </p:nvSpPr>
        <p:spPr>
          <a:xfrm>
            <a:off x="5276469" y="3106623"/>
            <a:ext cx="1629410" cy="35179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1800" spc="50" b="1">
                <a:solidFill>
                  <a:srgbClr val="F1F1F1"/>
                </a:solidFill>
                <a:latin typeface="Adobe Gothic Std B"/>
                <a:cs typeface="Adobe Gothic Std B"/>
              </a:rPr>
              <a:t>Thickness</a:t>
            </a:r>
            <a:r>
              <a:rPr dirty="0" sz="1800" spc="425" b="1">
                <a:solidFill>
                  <a:srgbClr val="F1F1F1"/>
                </a:solidFill>
                <a:latin typeface="Adobe Gothic Std B"/>
                <a:cs typeface="Adobe Gothic Std B"/>
              </a:rPr>
              <a:t> </a:t>
            </a:r>
            <a:r>
              <a:rPr dirty="0" sz="2100" spc="40" b="1">
                <a:solidFill>
                  <a:srgbClr val="F1F1F1"/>
                </a:solidFill>
                <a:latin typeface="Adobe Gothic Std B"/>
                <a:cs typeface="Adobe Gothic Std B"/>
              </a:rPr>
              <a:t>4:1</a:t>
            </a:r>
            <a:endParaRPr sz="2100">
              <a:latin typeface="Adobe Gothic Std B"/>
              <a:cs typeface="Adobe Gothic Std B"/>
            </a:endParaRPr>
          </a:p>
        </p:txBody>
      </p:sp>
      <p:grpSp>
        <p:nvGrpSpPr>
          <p:cNvPr id="43" name="object 43" descr=""/>
          <p:cNvGrpSpPr/>
          <p:nvPr/>
        </p:nvGrpSpPr>
        <p:grpSpPr>
          <a:xfrm>
            <a:off x="9183623" y="2997707"/>
            <a:ext cx="2231390" cy="3686810"/>
            <a:chOff x="9183623" y="2997707"/>
            <a:chExt cx="2231390" cy="3686810"/>
          </a:xfrm>
        </p:grpSpPr>
        <p:pic>
          <p:nvPicPr>
            <p:cNvPr id="44" name="object 44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83623" y="2997707"/>
              <a:ext cx="2231135" cy="3686555"/>
            </a:xfrm>
            <a:prstGeom prst="rect">
              <a:avLst/>
            </a:prstGeom>
          </p:spPr>
        </p:pic>
        <p:sp>
          <p:nvSpPr>
            <p:cNvPr id="45" name="object 45" descr=""/>
            <p:cNvSpPr/>
            <p:nvPr/>
          </p:nvSpPr>
          <p:spPr>
            <a:xfrm>
              <a:off x="9544811" y="3621023"/>
              <a:ext cx="1729739" cy="2054860"/>
            </a:xfrm>
            <a:custGeom>
              <a:avLst/>
              <a:gdLst/>
              <a:ahLst/>
              <a:cxnLst/>
              <a:rect l="l" t="t" r="r" b="b"/>
              <a:pathLst>
                <a:path w="1729740" h="2054860">
                  <a:moveTo>
                    <a:pt x="0" y="2054352"/>
                  </a:moveTo>
                  <a:lnTo>
                    <a:pt x="1729740" y="2054352"/>
                  </a:lnTo>
                </a:path>
                <a:path w="1729740" h="2054860">
                  <a:moveTo>
                    <a:pt x="0" y="1370076"/>
                  </a:moveTo>
                  <a:lnTo>
                    <a:pt x="1729740" y="1370076"/>
                  </a:lnTo>
                </a:path>
                <a:path w="1729740" h="2054860">
                  <a:moveTo>
                    <a:pt x="0" y="684276"/>
                  </a:moveTo>
                  <a:lnTo>
                    <a:pt x="1729740" y="684276"/>
                  </a:lnTo>
                </a:path>
                <a:path w="1729740" h="2054860">
                  <a:moveTo>
                    <a:pt x="0" y="0"/>
                  </a:moveTo>
                  <a:lnTo>
                    <a:pt x="1729740" y="0"/>
                  </a:lnTo>
                </a:path>
              </a:pathLst>
            </a:custGeom>
            <a:ln w="9525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01783" y="3854208"/>
              <a:ext cx="547090" cy="2516111"/>
            </a:xfrm>
            <a:prstGeom prst="rect">
              <a:avLst/>
            </a:prstGeom>
          </p:spPr>
        </p:pic>
        <p:pic>
          <p:nvPicPr>
            <p:cNvPr id="47" name="object 47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67415" y="5122163"/>
              <a:ext cx="545579" cy="1248156"/>
            </a:xfrm>
            <a:prstGeom prst="rect">
              <a:avLst/>
            </a:prstGeom>
          </p:spPr>
        </p:pic>
        <p:pic>
          <p:nvPicPr>
            <p:cNvPr id="48" name="object 48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761219" y="3893819"/>
              <a:ext cx="432816" cy="2467356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626851" y="5161787"/>
              <a:ext cx="431292" cy="1199388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9544811" y="6361175"/>
              <a:ext cx="1729739" cy="0"/>
            </a:xfrm>
            <a:custGeom>
              <a:avLst/>
              <a:gdLst/>
              <a:ahLst/>
              <a:cxnLst/>
              <a:rect l="l" t="t" r="r" b="b"/>
              <a:pathLst>
                <a:path w="1729740" h="0">
                  <a:moveTo>
                    <a:pt x="0" y="0"/>
                  </a:moveTo>
                  <a:lnTo>
                    <a:pt x="1729740" y="0"/>
                  </a:lnTo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1" name="object 51" descr=""/>
          <p:cNvSpPr txBox="1"/>
          <p:nvPr/>
        </p:nvSpPr>
        <p:spPr>
          <a:xfrm>
            <a:off x="9768331" y="5787644"/>
            <a:ext cx="696595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dobe Gothic Std B"/>
                <a:cs typeface="Adobe Gothic Std B"/>
              </a:rPr>
              <a:t>$5.14/m</a:t>
            </a:r>
            <a:endParaRPr sz="1400">
              <a:latin typeface="Adobe Gothic Std B"/>
              <a:cs typeface="Adobe Gothic Std B"/>
            </a:endParaRPr>
          </a:p>
        </p:txBody>
      </p:sp>
      <p:sp>
        <p:nvSpPr>
          <p:cNvPr id="52" name="object 52" descr=""/>
          <p:cNvSpPr txBox="1"/>
          <p:nvPr/>
        </p:nvSpPr>
        <p:spPr>
          <a:xfrm>
            <a:off x="10663173" y="5766917"/>
            <a:ext cx="596900" cy="239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400" spc="-10" b="1">
                <a:solidFill>
                  <a:srgbClr val="FFFFFF"/>
                </a:solidFill>
                <a:latin typeface="Adobe Gothic Std B"/>
                <a:cs typeface="Adobe Gothic Std B"/>
              </a:rPr>
              <a:t>$2.5/m</a:t>
            </a:r>
            <a:endParaRPr sz="1400">
              <a:latin typeface="Adobe Gothic Std B"/>
              <a:cs typeface="Adobe Gothic Std B"/>
            </a:endParaRPr>
          </a:p>
        </p:txBody>
      </p:sp>
      <p:sp>
        <p:nvSpPr>
          <p:cNvPr id="53" name="object 53" descr=""/>
          <p:cNvSpPr txBox="1"/>
          <p:nvPr/>
        </p:nvSpPr>
        <p:spPr>
          <a:xfrm>
            <a:off x="9333992" y="6240271"/>
            <a:ext cx="106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D9D9D9"/>
                </a:solidFill>
                <a:latin typeface="PMingLiU"/>
                <a:cs typeface="PMingLiU"/>
              </a:rPr>
              <a:t>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54" name="object 54" descr=""/>
          <p:cNvSpPr txBox="1"/>
          <p:nvPr/>
        </p:nvSpPr>
        <p:spPr>
          <a:xfrm>
            <a:off x="9253855" y="5554776"/>
            <a:ext cx="184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D9D9D9"/>
                </a:solidFill>
                <a:latin typeface="PMingLiU"/>
                <a:cs typeface="PMingLiU"/>
              </a:rPr>
              <a:t>10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55" name="object 55" descr=""/>
          <p:cNvSpPr txBox="1"/>
          <p:nvPr/>
        </p:nvSpPr>
        <p:spPr>
          <a:xfrm>
            <a:off x="9253855" y="4869560"/>
            <a:ext cx="184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D9D9D9"/>
                </a:solidFill>
                <a:latin typeface="PMingLiU"/>
                <a:cs typeface="PMingLiU"/>
              </a:rPr>
              <a:t>20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56" name="object 56" descr=""/>
          <p:cNvSpPr txBox="1"/>
          <p:nvPr/>
        </p:nvSpPr>
        <p:spPr>
          <a:xfrm>
            <a:off x="9253855" y="4184395"/>
            <a:ext cx="184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D9D9D9"/>
                </a:solidFill>
                <a:latin typeface="PMingLiU"/>
                <a:cs typeface="PMingLiU"/>
              </a:rPr>
              <a:t>30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57" name="object 57" descr=""/>
          <p:cNvSpPr txBox="1"/>
          <p:nvPr/>
        </p:nvSpPr>
        <p:spPr>
          <a:xfrm>
            <a:off x="9253855" y="3499230"/>
            <a:ext cx="18415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>
                <a:solidFill>
                  <a:srgbClr val="D9D9D9"/>
                </a:solidFill>
                <a:latin typeface="PMingLiU"/>
                <a:cs typeface="PMingLiU"/>
              </a:rPr>
              <a:t>40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58" name="object 58" descr=""/>
          <p:cNvSpPr txBox="1"/>
          <p:nvPr/>
        </p:nvSpPr>
        <p:spPr>
          <a:xfrm>
            <a:off x="9720833" y="6402730"/>
            <a:ext cx="51689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75">
                <a:solidFill>
                  <a:srgbClr val="D9D9D9"/>
                </a:solidFill>
                <a:latin typeface="PMingLiU"/>
                <a:cs typeface="PMingLiU"/>
              </a:rPr>
              <a:t>**</a:t>
            </a:r>
            <a:r>
              <a:rPr dirty="0" sz="1200">
                <a:solidFill>
                  <a:srgbClr val="D9D9D9"/>
                </a:solidFill>
                <a:latin typeface="PMingLiU"/>
                <a:cs typeface="PMingLiU"/>
              </a:rPr>
              <a:t> </a:t>
            </a:r>
            <a:r>
              <a:rPr dirty="0" sz="1200" spc="-20">
                <a:solidFill>
                  <a:srgbClr val="D9D9D9"/>
                </a:solidFill>
                <a:latin typeface="PMingLiU"/>
                <a:cs typeface="PMingLiU"/>
              </a:rPr>
              <a:t>B200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59" name="object 59" descr=""/>
          <p:cNvSpPr txBox="1"/>
          <p:nvPr/>
        </p:nvSpPr>
        <p:spPr>
          <a:xfrm>
            <a:off x="10554461" y="6402730"/>
            <a:ext cx="57912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D9D9D9"/>
                </a:solidFill>
                <a:latin typeface="PMingLiU"/>
                <a:cs typeface="PMingLiU"/>
              </a:rPr>
              <a:t>Y-</a:t>
            </a:r>
            <a:r>
              <a:rPr dirty="0" sz="1200" spc="45">
                <a:solidFill>
                  <a:srgbClr val="D9D9D9"/>
                </a:solidFill>
                <a:latin typeface="PMingLiU"/>
                <a:cs typeface="PMingLiU"/>
              </a:rPr>
              <a:t>Warm</a:t>
            </a:r>
            <a:endParaRPr sz="1200">
              <a:latin typeface="PMingLiU"/>
              <a:cs typeface="PMingLiU"/>
            </a:endParaRPr>
          </a:p>
        </p:txBody>
      </p:sp>
      <p:pic>
        <p:nvPicPr>
          <p:cNvPr id="60" name="object 60" descr="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9677400" y="2996183"/>
            <a:ext cx="1498853" cy="639317"/>
          </a:xfrm>
          <a:prstGeom prst="rect">
            <a:avLst/>
          </a:prstGeom>
        </p:spPr>
      </p:pic>
      <p:sp>
        <p:nvSpPr>
          <p:cNvPr id="61" name="object 61" descr=""/>
          <p:cNvSpPr txBox="1"/>
          <p:nvPr/>
        </p:nvSpPr>
        <p:spPr>
          <a:xfrm>
            <a:off x="9874122" y="3025901"/>
            <a:ext cx="1096645" cy="351155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2100" spc="75" b="1">
                <a:solidFill>
                  <a:srgbClr val="F1F1F1"/>
                </a:solidFill>
                <a:latin typeface="Adobe Gothic Std B"/>
                <a:cs typeface="Adobe Gothic Std B"/>
              </a:rPr>
              <a:t>Cost</a:t>
            </a:r>
            <a:r>
              <a:rPr dirty="0" sz="2100" spc="320" b="1">
                <a:solidFill>
                  <a:srgbClr val="F1F1F1"/>
                </a:solidFill>
                <a:latin typeface="Adobe Gothic Std B"/>
                <a:cs typeface="Adobe Gothic Std B"/>
              </a:rPr>
              <a:t> </a:t>
            </a:r>
            <a:r>
              <a:rPr dirty="0" sz="2100" spc="-25" b="1">
                <a:solidFill>
                  <a:srgbClr val="F1F1F1"/>
                </a:solidFill>
                <a:latin typeface="Adobe Gothic Std B"/>
                <a:cs typeface="Adobe Gothic Std B"/>
              </a:rPr>
              <a:t>2:1</a:t>
            </a:r>
            <a:endParaRPr sz="2100">
              <a:latin typeface="Adobe Gothic Std B"/>
              <a:cs typeface="Adobe Gothic Std B"/>
            </a:endParaRPr>
          </a:p>
        </p:txBody>
      </p:sp>
      <p:sp>
        <p:nvSpPr>
          <p:cNvPr id="62" name="object 6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875030">
              <a:lnSpc>
                <a:spcPct val="100000"/>
              </a:lnSpc>
              <a:spcBef>
                <a:spcPts val="100"/>
              </a:spcBef>
            </a:pPr>
            <a:r>
              <a:rPr dirty="0"/>
              <a:t>1.</a:t>
            </a:r>
            <a:r>
              <a:rPr dirty="0" spc="-40"/>
              <a:t> </a:t>
            </a:r>
            <a:r>
              <a:rPr dirty="0"/>
              <a:t>Comparison</a:t>
            </a:r>
            <a:r>
              <a:rPr dirty="0" spc="-25"/>
              <a:t> </a:t>
            </a:r>
            <a:r>
              <a:rPr dirty="0"/>
              <a:t>of</a:t>
            </a:r>
            <a:r>
              <a:rPr dirty="0" spc="-85"/>
              <a:t> </a:t>
            </a:r>
            <a:r>
              <a:rPr dirty="0" spc="-70"/>
              <a:t>Y-</a:t>
            </a:r>
            <a:r>
              <a:rPr dirty="0"/>
              <a:t>Warm</a:t>
            </a:r>
            <a:r>
              <a:rPr dirty="0" spc="-35"/>
              <a:t> </a:t>
            </a:r>
            <a:r>
              <a:rPr dirty="0"/>
              <a:t>with</a:t>
            </a:r>
            <a:r>
              <a:rPr dirty="0" spc="-70"/>
              <a:t> </a:t>
            </a:r>
            <a:r>
              <a:rPr dirty="0"/>
              <a:t>a</a:t>
            </a:r>
            <a:r>
              <a:rPr dirty="0" spc="-25"/>
              <a:t> </a:t>
            </a:r>
            <a:r>
              <a:rPr dirty="0"/>
              <a:t>renowned</a:t>
            </a:r>
            <a:r>
              <a:rPr dirty="0" spc="-60"/>
              <a:t> </a:t>
            </a:r>
            <a:r>
              <a:rPr dirty="0" spc="-10"/>
              <a:t>brand</a:t>
            </a:r>
          </a:p>
        </p:txBody>
      </p:sp>
      <p:sp>
        <p:nvSpPr>
          <p:cNvPr id="63" name="object 63" descr=""/>
          <p:cNvSpPr txBox="1"/>
          <p:nvPr/>
        </p:nvSpPr>
        <p:spPr>
          <a:xfrm>
            <a:off x="499363" y="1250696"/>
            <a:ext cx="10881995" cy="12865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Arial"/>
                <a:cs typeface="Arial"/>
              </a:rPr>
              <a:t>1.1</a:t>
            </a:r>
            <a:r>
              <a:rPr dirty="0" sz="1800" spc="-5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Comparison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in</a:t>
            </a:r>
            <a:r>
              <a:rPr dirty="0" sz="1800" spc="-40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Weight,</a:t>
            </a:r>
            <a:r>
              <a:rPr dirty="0" sz="1800" spc="-5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Thickness</a:t>
            </a:r>
            <a:r>
              <a:rPr dirty="0" sz="1800" spc="-3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and</a:t>
            </a:r>
            <a:r>
              <a:rPr dirty="0" sz="1800" spc="-30" b="1">
                <a:latin typeface="Arial"/>
                <a:cs typeface="Arial"/>
              </a:rPr>
              <a:t> </a:t>
            </a:r>
            <a:r>
              <a:rPr dirty="0" sz="1800" spc="-20" b="1">
                <a:latin typeface="Arial"/>
                <a:cs typeface="Arial"/>
              </a:rPr>
              <a:t>Cost</a:t>
            </a:r>
            <a:endParaRPr sz="1800">
              <a:latin typeface="Arial"/>
              <a:cs typeface="Arial"/>
            </a:endParaRPr>
          </a:p>
          <a:p>
            <a:pPr marL="70485" marR="5080">
              <a:lnSpc>
                <a:spcPct val="100000"/>
              </a:lnSpc>
              <a:spcBef>
                <a:spcPts val="1285"/>
              </a:spcBef>
            </a:pPr>
            <a:r>
              <a:rPr dirty="0" sz="1800">
                <a:latin typeface="Arial"/>
                <a:cs typeface="Arial"/>
              </a:rPr>
              <a:t>According</a:t>
            </a:r>
            <a:r>
              <a:rPr dirty="0" sz="1800" spc="-4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evaluation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provided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by</a:t>
            </a:r>
            <a:r>
              <a:rPr dirty="0" sz="1800" spc="-35">
                <a:latin typeface="Arial"/>
                <a:cs typeface="Arial"/>
              </a:rPr>
              <a:t> SATRA</a:t>
            </a:r>
            <a:r>
              <a:rPr dirty="0" sz="1800" spc="-160">
                <a:latin typeface="Arial"/>
                <a:cs typeface="Arial"/>
              </a:rPr>
              <a:t> </a:t>
            </a:r>
            <a:r>
              <a:rPr dirty="0" sz="1800" spc="-20">
                <a:latin typeface="Arial"/>
                <a:cs typeface="Arial"/>
              </a:rPr>
              <a:t>Technology </a:t>
            </a:r>
            <a:r>
              <a:rPr dirty="0" sz="1800">
                <a:latin typeface="Arial"/>
                <a:cs typeface="Arial"/>
              </a:rPr>
              <a:t>Centre,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comparisons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consumed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weight, </a:t>
            </a:r>
            <a:r>
              <a:rPr dirty="0" sz="1800">
                <a:latin typeface="Arial"/>
                <a:cs typeface="Arial"/>
              </a:rPr>
              <a:t>applied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thickness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material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cost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between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90">
                <a:latin typeface="Arial"/>
                <a:cs typeface="Arial"/>
              </a:rPr>
              <a:t>Y-</a:t>
            </a:r>
            <a:r>
              <a:rPr dirty="0" sz="1800">
                <a:latin typeface="Arial"/>
                <a:cs typeface="Arial"/>
              </a:rPr>
              <a:t>Warm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renowned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material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have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been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made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achieve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same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insulation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effect.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More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details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please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supplementary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page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 spc="-25" b="1">
                <a:latin typeface="Arial"/>
                <a:cs typeface="Arial"/>
              </a:rPr>
              <a:t>17.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168888" y="6425590"/>
            <a:ext cx="106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888888"/>
                </a:solidFill>
                <a:latin typeface="PMingLiU"/>
                <a:cs typeface="PMingLiU"/>
              </a:rPr>
              <a:t>4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4022" rIns="0" bIns="0" rtlCol="0" vert="horz">
            <a:spAutoFit/>
          </a:bodyPr>
          <a:lstStyle/>
          <a:p>
            <a:pPr marL="1590675">
              <a:lnSpc>
                <a:spcPct val="100000"/>
              </a:lnSpc>
              <a:spcBef>
                <a:spcPts val="100"/>
              </a:spcBef>
            </a:pPr>
            <a:r>
              <a:rPr dirty="0"/>
              <a:t>1.2</a:t>
            </a:r>
            <a:r>
              <a:rPr dirty="0" spc="-35"/>
              <a:t> </a:t>
            </a:r>
            <a:r>
              <a:rPr dirty="0"/>
              <a:t>Comparison</a:t>
            </a:r>
            <a:r>
              <a:rPr dirty="0" spc="-10"/>
              <a:t> </a:t>
            </a:r>
            <a:r>
              <a:rPr dirty="0"/>
              <a:t>in</a:t>
            </a:r>
            <a:r>
              <a:rPr dirty="0" spc="-20"/>
              <a:t> </a:t>
            </a:r>
            <a:r>
              <a:rPr dirty="0" spc="-10"/>
              <a:t>Sustainability</a:t>
            </a:r>
          </a:p>
        </p:txBody>
      </p:sp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1027430" y="3983482"/>
          <a:ext cx="9806940" cy="26612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2770"/>
                <a:gridCol w="1264920"/>
                <a:gridCol w="1934844"/>
                <a:gridCol w="1740534"/>
                <a:gridCol w="1663065"/>
              </a:tblGrid>
              <a:tr h="505459">
                <a:tc>
                  <a:txBody>
                    <a:bodyPr/>
                    <a:lstStyle/>
                    <a:p>
                      <a:pPr marL="1287780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dirty="0" sz="1200" spc="80">
                          <a:solidFill>
                            <a:srgbClr val="FFFFFF"/>
                          </a:solidFill>
                          <a:latin typeface="PMingLiU"/>
                          <a:cs typeface="PMingLiU"/>
                        </a:rPr>
                        <a:t>Consumed/generated</a:t>
                      </a:r>
                      <a:endParaRPr sz="1200">
                        <a:latin typeface="PMingLiU"/>
                        <a:cs typeface="PMingLiU"/>
                      </a:endParaRPr>
                    </a:p>
                    <a:p>
                      <a:pPr marL="91440">
                        <a:lnSpc>
                          <a:spcPct val="100000"/>
                        </a:lnSpc>
                      </a:pPr>
                      <a:r>
                        <a:rPr dirty="0" sz="1200" spc="45">
                          <a:solidFill>
                            <a:srgbClr val="FFFFFF"/>
                          </a:solidFill>
                          <a:latin typeface="PMingLiU"/>
                          <a:cs typeface="PMingLiU"/>
                        </a:rPr>
                        <a:t>Applied</a:t>
                      </a:r>
                      <a:r>
                        <a:rPr dirty="0" sz="1200" spc="5">
                          <a:solidFill>
                            <a:srgbClr val="FFFFFF"/>
                          </a:solidFill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200" spc="45">
                          <a:solidFill>
                            <a:srgbClr val="FFFFFF"/>
                          </a:solidFill>
                          <a:latin typeface="PMingLiU"/>
                          <a:cs typeface="PMingLiU"/>
                        </a:rPr>
                        <a:t>material</a:t>
                      </a:r>
                      <a:endParaRPr sz="1200">
                        <a:latin typeface="PMingLiU"/>
                        <a:cs typeface="PMingLiU"/>
                      </a:endParaRPr>
                    </a:p>
                  </a:txBody>
                  <a:tcPr marL="0" marR="0" marB="0" marT="3556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Water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(g)</a:t>
                      </a:r>
                      <a:endParaRPr sz="18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3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Electricity</a:t>
                      </a:r>
                      <a:r>
                        <a:rPr dirty="0" sz="1800" spc="2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dirty="0" sz="1800" spc="-1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(kW*h)</a:t>
                      </a:r>
                      <a:endParaRPr sz="18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spc="-2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Petroleum</a:t>
                      </a:r>
                      <a:r>
                        <a:rPr dirty="0" sz="1800" spc="-5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(g)</a:t>
                      </a:r>
                      <a:endParaRPr sz="18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45"/>
                        </a:spcBef>
                      </a:pPr>
                      <a:r>
                        <a:rPr dirty="0" sz="180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CO</a:t>
                      </a:r>
                      <a:r>
                        <a:rPr dirty="0" baseline="-20833" sz="180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2</a:t>
                      </a:r>
                      <a:r>
                        <a:rPr dirty="0" baseline="-20833" sz="1800" spc="434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dirty="0" sz="1800" spc="-25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(g)</a:t>
                      </a:r>
                      <a:endParaRPr sz="18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3111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>
                          <a:latin typeface="PMingLiU"/>
                          <a:cs typeface="PMingLiU"/>
                        </a:rPr>
                        <a:t>Y-</a:t>
                      </a:r>
                      <a:r>
                        <a:rPr dirty="0" sz="1800" spc="80">
                          <a:latin typeface="PMingLiU"/>
                          <a:cs typeface="PMingLiU"/>
                        </a:rPr>
                        <a:t>warm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35">
                          <a:latin typeface="PMingLiU"/>
                          <a:cs typeface="PMingLiU"/>
                        </a:rPr>
                        <a:t>29.7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65">
                          <a:latin typeface="PMingLiU"/>
                          <a:cs typeface="PMingLiU"/>
                        </a:rPr>
                        <a:t>0.00297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60">
                          <a:latin typeface="PMingLiU"/>
                          <a:cs typeface="PMingLiU"/>
                        </a:rPr>
                        <a:t>3.3165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60">
                          <a:latin typeface="PMingLiU"/>
                          <a:cs typeface="PMingLiU"/>
                        </a:rPr>
                        <a:t>8.4645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63944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105">
                          <a:latin typeface="PMingLiU"/>
                          <a:cs typeface="PMingLiU"/>
                        </a:rPr>
                        <a:t>Renowned</a:t>
                      </a:r>
                      <a:r>
                        <a:rPr dirty="0" sz="1800" spc="50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 spc="120">
                          <a:latin typeface="PMingLiU"/>
                          <a:cs typeface="PMingLiU"/>
                        </a:rPr>
                        <a:t>brand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55">
                          <a:latin typeface="PMingLiU"/>
                          <a:cs typeface="PMingLiU"/>
                        </a:rPr>
                        <a:t>118.2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65">
                          <a:latin typeface="PMingLiU"/>
                          <a:cs typeface="PMingLiU"/>
                        </a:rPr>
                        <a:t>0.01182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65">
                          <a:latin typeface="PMingLiU"/>
                          <a:cs typeface="PMingLiU"/>
                        </a:rPr>
                        <a:t>13.1990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65">
                          <a:latin typeface="PMingLiU"/>
                          <a:cs typeface="PMingLiU"/>
                        </a:rPr>
                        <a:t>33.6870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85">
                          <a:latin typeface="PMingLiU"/>
                          <a:cs typeface="PMingLiU"/>
                        </a:rPr>
                        <a:t>Reduction</a:t>
                      </a:r>
                      <a:r>
                        <a:rPr dirty="0" sz="1800" spc="60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>
                          <a:latin typeface="PMingLiU"/>
                          <a:cs typeface="PMingLiU"/>
                        </a:rPr>
                        <a:t>in</a:t>
                      </a:r>
                      <a:r>
                        <a:rPr dirty="0" sz="1800" spc="50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 spc="55">
                          <a:latin typeface="PMingLiU"/>
                          <a:cs typeface="PMingLiU"/>
                        </a:rPr>
                        <a:t>value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35">
                          <a:latin typeface="PMingLiU"/>
                          <a:cs typeface="PMingLiU"/>
                        </a:rPr>
                        <a:t>88.5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65">
                          <a:latin typeface="PMingLiU"/>
                          <a:cs typeface="PMingLiU"/>
                        </a:rPr>
                        <a:t>0.00885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60">
                          <a:latin typeface="PMingLiU"/>
                          <a:cs typeface="PMingLiU"/>
                        </a:rPr>
                        <a:t>9.8825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65">
                          <a:latin typeface="PMingLiU"/>
                          <a:cs typeface="PMingLiU"/>
                        </a:rPr>
                        <a:t>25.2225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0545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85">
                          <a:latin typeface="PMingLiU"/>
                          <a:cs typeface="PMingLiU"/>
                        </a:rPr>
                        <a:t>Reduction</a:t>
                      </a:r>
                      <a:r>
                        <a:rPr dirty="0" sz="1800" spc="60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>
                          <a:latin typeface="PMingLiU"/>
                          <a:cs typeface="PMingLiU"/>
                        </a:rPr>
                        <a:t>in</a:t>
                      </a:r>
                      <a:r>
                        <a:rPr dirty="0" sz="1800" spc="50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 spc="55">
                          <a:latin typeface="PMingLiU"/>
                          <a:cs typeface="PMingLiU"/>
                        </a:rPr>
                        <a:t>ratio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5">
                          <a:latin typeface="PMingLiU"/>
                          <a:cs typeface="PMingLiU"/>
                        </a:rPr>
                        <a:t>75%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5">
                          <a:latin typeface="PMingLiU"/>
                          <a:cs typeface="PMingLiU"/>
                        </a:rPr>
                        <a:t>75%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5">
                          <a:latin typeface="PMingLiU"/>
                          <a:cs typeface="PMingLiU"/>
                        </a:rPr>
                        <a:t>75%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254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dirty="0" sz="1800" spc="-25">
                          <a:latin typeface="PMingLiU"/>
                          <a:cs typeface="PMingLiU"/>
                        </a:rPr>
                        <a:t>75%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175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1112621" y="1102233"/>
            <a:ext cx="922083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Arial"/>
                <a:cs typeface="Arial"/>
              </a:rPr>
              <a:t>According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statics,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average consumption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exhaustion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produce</a:t>
            </a:r>
            <a:r>
              <a:rPr dirty="0" sz="1800" spc="-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1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raw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fiber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material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listed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follows: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12621" y="3023108"/>
            <a:ext cx="936561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95">
                <a:latin typeface="Arial"/>
                <a:cs typeface="Arial"/>
              </a:rPr>
              <a:t>To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produce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pair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renowned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brand,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39.4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raw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material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is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required.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Whereas</a:t>
            </a:r>
            <a:endParaRPr sz="1800">
              <a:latin typeface="Arial"/>
              <a:cs typeface="Arial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latin typeface="Arial"/>
                <a:cs typeface="Arial"/>
              </a:rPr>
              <a:t>9.9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g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95">
                <a:latin typeface="Arial"/>
                <a:cs typeface="Arial"/>
              </a:rPr>
              <a:t>Y-</a:t>
            </a:r>
            <a:r>
              <a:rPr dirty="0" sz="1800">
                <a:latin typeface="Arial"/>
                <a:cs typeface="Arial"/>
              </a:rPr>
              <a:t>Warm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applied in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shoe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achieve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equivalent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performance.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75%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resource </a:t>
            </a:r>
            <a:r>
              <a:rPr dirty="0" sz="1800">
                <a:latin typeface="Arial"/>
                <a:cs typeface="Arial"/>
              </a:rPr>
              <a:t>consumption</a:t>
            </a:r>
            <a:r>
              <a:rPr dirty="0" sz="1800" spc="-1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saved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75%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CO2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will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be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avoided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through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application of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85">
                <a:latin typeface="Arial"/>
                <a:cs typeface="Arial"/>
              </a:rPr>
              <a:t>Y-</a:t>
            </a:r>
            <a:r>
              <a:rPr dirty="0" sz="1800" spc="-10">
                <a:latin typeface="Arial"/>
                <a:cs typeface="Arial"/>
              </a:rPr>
              <a:t>Warm.</a:t>
            </a:r>
            <a:endParaRPr sz="1800">
              <a:latin typeface="Arial"/>
              <a:cs typeface="Arial"/>
            </a:endParaRPr>
          </a:p>
        </p:txBody>
      </p:sp>
      <p:graphicFrame>
        <p:nvGraphicFramePr>
          <p:cNvPr id="7" name="object 7" descr=""/>
          <p:cNvGraphicFramePr>
            <a:graphicFrameLocks noGrp="1"/>
          </p:cNvGraphicFramePr>
          <p:nvPr/>
        </p:nvGraphicFramePr>
        <p:xfrm>
          <a:off x="1828800" y="1891283"/>
          <a:ext cx="8204200" cy="740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48330"/>
                <a:gridCol w="4979670"/>
              </a:tblGrid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60">
                          <a:latin typeface="PMingLiU"/>
                          <a:cs typeface="PMingLiU"/>
                        </a:rPr>
                        <a:t>Water:</a:t>
                      </a:r>
                      <a:r>
                        <a:rPr dirty="0" sz="1800" spc="40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 spc="90">
                          <a:latin typeface="PMingLiU"/>
                          <a:cs typeface="PMingLiU"/>
                        </a:rPr>
                        <a:t>3</a:t>
                      </a:r>
                      <a:r>
                        <a:rPr dirty="0" sz="1800" spc="40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 spc="95">
                          <a:latin typeface="PMingLiU"/>
                          <a:cs typeface="PMingLiU"/>
                        </a:rPr>
                        <a:t>tons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04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7744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>
                          <a:latin typeface="PMingLiU"/>
                          <a:cs typeface="PMingLiU"/>
                        </a:rPr>
                        <a:t>Electricity:</a:t>
                      </a:r>
                      <a:r>
                        <a:rPr dirty="0" sz="1800" spc="15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 spc="90">
                          <a:latin typeface="PMingLiU"/>
                          <a:cs typeface="PMingLiU"/>
                        </a:rPr>
                        <a:t>300</a:t>
                      </a:r>
                      <a:r>
                        <a:rPr dirty="0" sz="1800" spc="60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 spc="-20">
                          <a:latin typeface="PMingLiU"/>
                          <a:cs typeface="PMingLiU"/>
                        </a:rPr>
                        <a:t>kW*h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2384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800" spc="90">
                          <a:latin typeface="PMingLiU"/>
                          <a:cs typeface="PMingLiU"/>
                        </a:rPr>
                        <a:t>Petroleum:</a:t>
                      </a:r>
                      <a:r>
                        <a:rPr dirty="0" sz="1800" spc="5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 spc="65">
                          <a:latin typeface="PMingLiU"/>
                          <a:cs typeface="PMingLiU"/>
                        </a:rPr>
                        <a:t>0.335</a:t>
                      </a:r>
                      <a:r>
                        <a:rPr dirty="0" sz="1800" spc="50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 spc="105">
                          <a:latin typeface="PMingLiU"/>
                          <a:cs typeface="PMingLiU"/>
                        </a:rPr>
                        <a:t>ton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0480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007744">
                        <a:lnSpc>
                          <a:spcPct val="100000"/>
                        </a:lnSpc>
                        <a:spcBef>
                          <a:spcPts val="254"/>
                        </a:spcBef>
                      </a:pPr>
                      <a:r>
                        <a:rPr dirty="0" sz="1800">
                          <a:latin typeface="PMingLiU"/>
                          <a:cs typeface="PMingLiU"/>
                        </a:rPr>
                        <a:t>CO</a:t>
                      </a:r>
                      <a:r>
                        <a:rPr dirty="0" baseline="-20833" sz="1800">
                          <a:latin typeface="PMingLiU"/>
                          <a:cs typeface="PMingLiU"/>
                        </a:rPr>
                        <a:t>2</a:t>
                      </a:r>
                      <a:r>
                        <a:rPr dirty="0" sz="1800">
                          <a:latin typeface="PMingLiU"/>
                          <a:cs typeface="PMingLiU"/>
                        </a:rPr>
                        <a:t>:</a:t>
                      </a:r>
                      <a:r>
                        <a:rPr dirty="0" sz="1800" spc="65">
                          <a:latin typeface="PMingLiU"/>
                          <a:cs typeface="PMingLiU"/>
                        </a:rPr>
                        <a:t> 0.855</a:t>
                      </a:r>
                      <a:r>
                        <a:rPr dirty="0" sz="1800" spc="90">
                          <a:latin typeface="PMingLiU"/>
                          <a:cs typeface="PMingLiU"/>
                        </a:rPr>
                        <a:t> </a:t>
                      </a:r>
                      <a:r>
                        <a:rPr dirty="0" sz="1800" spc="105">
                          <a:latin typeface="PMingLiU"/>
                          <a:cs typeface="PMingLiU"/>
                        </a:rPr>
                        <a:t>ton</a:t>
                      </a:r>
                      <a:endParaRPr sz="1800">
                        <a:latin typeface="PMingLiU"/>
                        <a:cs typeface="PMingLiU"/>
                      </a:endParaRPr>
                    </a:p>
                  </a:txBody>
                  <a:tcPr marL="0" marR="0" marB="0" marT="32384">
                    <a:lnT w="1270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  <a:solidFill>
                      <a:srgbClr val="000000">
                        <a:alpha val="19999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61772" rIns="0" bIns="0" rtlCol="0" vert="horz">
            <a:spAutoFit/>
          </a:bodyPr>
          <a:lstStyle/>
          <a:p>
            <a:pPr marL="2546350">
              <a:lnSpc>
                <a:spcPct val="100000"/>
              </a:lnSpc>
              <a:spcBef>
                <a:spcPts val="95"/>
              </a:spcBef>
            </a:pPr>
            <a:r>
              <a:rPr dirty="0" sz="2800"/>
              <a:t>2.</a:t>
            </a:r>
            <a:r>
              <a:rPr dirty="0" sz="2800" spc="-45"/>
              <a:t> </a:t>
            </a:r>
            <a:r>
              <a:rPr dirty="0" sz="2800"/>
              <a:t>What</a:t>
            </a:r>
            <a:r>
              <a:rPr dirty="0" sz="2800" spc="-20"/>
              <a:t> </a:t>
            </a:r>
            <a:r>
              <a:rPr dirty="0" sz="2800"/>
              <a:t>is</a:t>
            </a:r>
            <a:r>
              <a:rPr dirty="0" sz="2800" spc="-85"/>
              <a:t> </a:t>
            </a:r>
            <a:r>
              <a:rPr dirty="0" sz="2800" spc="-90"/>
              <a:t>Y-</a:t>
            </a:r>
            <a:r>
              <a:rPr dirty="0" sz="2800" spc="-20"/>
              <a:t>Warm?</a:t>
            </a:r>
            <a:endParaRPr sz="2800"/>
          </a:p>
        </p:txBody>
      </p:sp>
      <p:sp>
        <p:nvSpPr>
          <p:cNvPr id="3" name="object 3" descr=""/>
          <p:cNvSpPr txBox="1"/>
          <p:nvPr/>
        </p:nvSpPr>
        <p:spPr>
          <a:xfrm>
            <a:off x="11257026" y="6414312"/>
            <a:ext cx="1060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15">
                <a:solidFill>
                  <a:srgbClr val="888888"/>
                </a:solidFill>
                <a:latin typeface="PMingLiU"/>
                <a:cs typeface="PMingLiU"/>
              </a:rPr>
              <a:t>5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915160" y="1350390"/>
            <a:ext cx="6917055" cy="15265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lvl="1" marL="433705" indent="-421005">
              <a:lnSpc>
                <a:spcPct val="100000"/>
              </a:lnSpc>
              <a:spcBef>
                <a:spcPts val="105"/>
              </a:spcBef>
              <a:buAutoNum type="arabicPeriod"/>
              <a:tabLst>
                <a:tab pos="433705" algn="l"/>
              </a:tabLst>
            </a:pPr>
            <a:r>
              <a:rPr dirty="0" sz="2000" b="1">
                <a:latin typeface="Arial"/>
                <a:cs typeface="Arial"/>
              </a:rPr>
              <a:t>Composition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and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Characteristics</a:t>
            </a:r>
            <a:endParaRPr sz="2000">
              <a:latin typeface="Arial"/>
              <a:cs typeface="Arial"/>
            </a:endParaRPr>
          </a:p>
          <a:p>
            <a:pPr lvl="2" marL="605155" indent="-342265">
              <a:lnSpc>
                <a:spcPct val="100000"/>
              </a:lnSpc>
              <a:spcBef>
                <a:spcPts val="2210"/>
              </a:spcBef>
              <a:buFont typeface="Wingdings"/>
              <a:buChar char=""/>
              <a:tabLst>
                <a:tab pos="605155" algn="l"/>
              </a:tabLst>
            </a:pPr>
            <a:r>
              <a:rPr dirty="0" sz="2000" spc="-10">
                <a:latin typeface="Arial"/>
                <a:cs typeface="Arial"/>
              </a:rPr>
              <a:t>Envioronmental-</a:t>
            </a:r>
            <a:r>
              <a:rPr dirty="0" sz="2000">
                <a:latin typeface="Arial"/>
                <a:cs typeface="Arial"/>
              </a:rPr>
              <a:t>friendly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polymers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with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functional</a:t>
            </a:r>
            <a:r>
              <a:rPr dirty="0" sz="2000" spc="-1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groups</a:t>
            </a:r>
            <a:endParaRPr sz="2000">
              <a:latin typeface="Arial"/>
              <a:cs typeface="Arial"/>
            </a:endParaRPr>
          </a:p>
          <a:p>
            <a:pPr lvl="2">
              <a:lnSpc>
                <a:spcPct val="100000"/>
              </a:lnSpc>
              <a:spcBef>
                <a:spcPts val="95"/>
              </a:spcBef>
              <a:buFont typeface="Wingdings"/>
              <a:buChar char=""/>
            </a:pPr>
            <a:endParaRPr sz="2000">
              <a:latin typeface="Arial"/>
              <a:cs typeface="Arial"/>
            </a:endParaRPr>
          </a:p>
          <a:p>
            <a:pPr lvl="2" marL="605155" indent="-342265">
              <a:lnSpc>
                <a:spcPct val="100000"/>
              </a:lnSpc>
              <a:spcBef>
                <a:spcPts val="5"/>
              </a:spcBef>
              <a:buFont typeface="Wingdings"/>
              <a:buChar char=""/>
              <a:tabLst>
                <a:tab pos="605155" algn="l"/>
              </a:tabLst>
            </a:pPr>
            <a:r>
              <a:rPr dirty="0" sz="2000">
                <a:latin typeface="Arial"/>
                <a:cs typeface="Arial"/>
              </a:rPr>
              <a:t>Polyester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skeleton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1926082" y="2927604"/>
            <a:ext cx="7948295" cy="3305810"/>
            <a:chOff x="1926082" y="2927604"/>
            <a:chExt cx="7948295" cy="330581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6248" y="3386328"/>
              <a:ext cx="1412748" cy="1217676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2747772" y="3387852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0" y="608076"/>
                  </a:moveTo>
                  <a:lnTo>
                    <a:pt x="304038" y="0"/>
                  </a:lnTo>
                  <a:lnTo>
                    <a:pt x="1107186" y="0"/>
                  </a:lnTo>
                  <a:lnTo>
                    <a:pt x="1411224" y="608076"/>
                  </a:lnTo>
                  <a:lnTo>
                    <a:pt x="1107186" y="1216152"/>
                  </a:lnTo>
                  <a:lnTo>
                    <a:pt x="304038" y="1216152"/>
                  </a:lnTo>
                  <a:lnTo>
                    <a:pt x="0" y="60807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78452" y="3386328"/>
              <a:ext cx="1411224" cy="1217676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4379976" y="3387852"/>
              <a:ext cx="1409700" cy="1216660"/>
            </a:xfrm>
            <a:custGeom>
              <a:avLst/>
              <a:gdLst/>
              <a:ahLst/>
              <a:cxnLst/>
              <a:rect l="l" t="t" r="r" b="b"/>
              <a:pathLst>
                <a:path w="1409700" h="1216660">
                  <a:moveTo>
                    <a:pt x="0" y="608076"/>
                  </a:moveTo>
                  <a:lnTo>
                    <a:pt x="304038" y="0"/>
                  </a:lnTo>
                  <a:lnTo>
                    <a:pt x="1105662" y="0"/>
                  </a:lnTo>
                  <a:lnTo>
                    <a:pt x="1409700" y="608076"/>
                  </a:lnTo>
                  <a:lnTo>
                    <a:pt x="1105662" y="1216152"/>
                  </a:lnTo>
                  <a:lnTo>
                    <a:pt x="304038" y="1216152"/>
                  </a:lnTo>
                  <a:lnTo>
                    <a:pt x="0" y="60807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09132" y="3386328"/>
              <a:ext cx="1412747" cy="121767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6010655" y="3387852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0" y="608076"/>
                  </a:moveTo>
                  <a:lnTo>
                    <a:pt x="304038" y="0"/>
                  </a:lnTo>
                  <a:lnTo>
                    <a:pt x="1107186" y="0"/>
                  </a:lnTo>
                  <a:lnTo>
                    <a:pt x="1411224" y="608076"/>
                  </a:lnTo>
                  <a:lnTo>
                    <a:pt x="1107186" y="1216152"/>
                  </a:lnTo>
                  <a:lnTo>
                    <a:pt x="304038" y="1216152"/>
                  </a:lnTo>
                  <a:lnTo>
                    <a:pt x="0" y="60807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9811" y="3386328"/>
              <a:ext cx="1412748" cy="121767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7641335" y="3387852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0" y="608076"/>
                  </a:moveTo>
                  <a:lnTo>
                    <a:pt x="304038" y="0"/>
                  </a:lnTo>
                  <a:lnTo>
                    <a:pt x="1107186" y="0"/>
                  </a:lnTo>
                  <a:lnTo>
                    <a:pt x="1411224" y="608076"/>
                  </a:lnTo>
                  <a:lnTo>
                    <a:pt x="1107186" y="1216152"/>
                  </a:lnTo>
                  <a:lnTo>
                    <a:pt x="304038" y="1216152"/>
                  </a:lnTo>
                  <a:lnTo>
                    <a:pt x="0" y="60807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30908" y="5009388"/>
              <a:ext cx="1412747" cy="121767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932432" y="5010911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0" y="608076"/>
                  </a:moveTo>
                  <a:lnTo>
                    <a:pt x="304038" y="0"/>
                  </a:lnTo>
                  <a:lnTo>
                    <a:pt x="1107186" y="0"/>
                  </a:lnTo>
                  <a:lnTo>
                    <a:pt x="1411223" y="608076"/>
                  </a:lnTo>
                  <a:lnTo>
                    <a:pt x="1107186" y="1216152"/>
                  </a:lnTo>
                  <a:lnTo>
                    <a:pt x="304038" y="1216152"/>
                  </a:lnTo>
                  <a:lnTo>
                    <a:pt x="0" y="60807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3111" y="5009388"/>
              <a:ext cx="1411224" cy="1217676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3564636" y="5010911"/>
              <a:ext cx="1409700" cy="1216660"/>
            </a:xfrm>
            <a:custGeom>
              <a:avLst/>
              <a:gdLst/>
              <a:ahLst/>
              <a:cxnLst/>
              <a:rect l="l" t="t" r="r" b="b"/>
              <a:pathLst>
                <a:path w="1409700" h="1216660">
                  <a:moveTo>
                    <a:pt x="0" y="608076"/>
                  </a:moveTo>
                  <a:lnTo>
                    <a:pt x="304038" y="0"/>
                  </a:lnTo>
                  <a:lnTo>
                    <a:pt x="1105662" y="0"/>
                  </a:lnTo>
                  <a:lnTo>
                    <a:pt x="1409700" y="608076"/>
                  </a:lnTo>
                  <a:lnTo>
                    <a:pt x="1105662" y="1216152"/>
                  </a:lnTo>
                  <a:lnTo>
                    <a:pt x="304038" y="1216152"/>
                  </a:lnTo>
                  <a:lnTo>
                    <a:pt x="0" y="60807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93791" y="5009388"/>
              <a:ext cx="1412748" cy="1217676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5195316" y="5010911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0" y="608076"/>
                  </a:moveTo>
                  <a:lnTo>
                    <a:pt x="304038" y="0"/>
                  </a:lnTo>
                  <a:lnTo>
                    <a:pt x="1107186" y="0"/>
                  </a:lnTo>
                  <a:lnTo>
                    <a:pt x="1411224" y="608076"/>
                  </a:lnTo>
                  <a:lnTo>
                    <a:pt x="1107186" y="1216152"/>
                  </a:lnTo>
                  <a:lnTo>
                    <a:pt x="304038" y="1216152"/>
                  </a:lnTo>
                  <a:lnTo>
                    <a:pt x="0" y="60807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4472" y="5009388"/>
              <a:ext cx="1412748" cy="1217676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6825996" y="5010911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0" y="608076"/>
                  </a:moveTo>
                  <a:lnTo>
                    <a:pt x="304037" y="0"/>
                  </a:lnTo>
                  <a:lnTo>
                    <a:pt x="1107185" y="0"/>
                  </a:lnTo>
                  <a:lnTo>
                    <a:pt x="1411224" y="608076"/>
                  </a:lnTo>
                  <a:lnTo>
                    <a:pt x="1107185" y="1216152"/>
                  </a:lnTo>
                  <a:lnTo>
                    <a:pt x="304037" y="1216152"/>
                  </a:lnTo>
                  <a:lnTo>
                    <a:pt x="0" y="60807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56675" y="5009388"/>
              <a:ext cx="1411224" cy="1217676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8458200" y="5010911"/>
              <a:ext cx="1409700" cy="1216660"/>
            </a:xfrm>
            <a:custGeom>
              <a:avLst/>
              <a:gdLst/>
              <a:ahLst/>
              <a:cxnLst/>
              <a:rect l="l" t="t" r="r" b="b"/>
              <a:pathLst>
                <a:path w="1409700" h="1216660">
                  <a:moveTo>
                    <a:pt x="0" y="608076"/>
                  </a:moveTo>
                  <a:lnTo>
                    <a:pt x="304038" y="0"/>
                  </a:lnTo>
                  <a:lnTo>
                    <a:pt x="1105661" y="0"/>
                  </a:lnTo>
                  <a:lnTo>
                    <a:pt x="1409700" y="608076"/>
                  </a:lnTo>
                  <a:lnTo>
                    <a:pt x="1105661" y="1216152"/>
                  </a:lnTo>
                  <a:lnTo>
                    <a:pt x="304038" y="1216152"/>
                  </a:lnTo>
                  <a:lnTo>
                    <a:pt x="0" y="608076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01468" y="2927604"/>
              <a:ext cx="1867661" cy="1725803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869692" y="3276625"/>
              <a:ext cx="1334134" cy="1082649"/>
            </a:xfrm>
            <a:prstGeom prst="rect">
              <a:avLst/>
            </a:prstGeom>
          </p:spPr>
        </p:pic>
        <p:sp>
          <p:nvSpPr>
            <p:cNvPr id="26" name="object 26" descr=""/>
            <p:cNvSpPr/>
            <p:nvPr/>
          </p:nvSpPr>
          <p:spPr>
            <a:xfrm>
              <a:off x="2747772" y="3073908"/>
              <a:ext cx="1358265" cy="1216660"/>
            </a:xfrm>
            <a:custGeom>
              <a:avLst/>
              <a:gdLst/>
              <a:ahLst/>
              <a:cxnLst/>
              <a:rect l="l" t="t" r="r" b="b"/>
              <a:pathLst>
                <a:path w="1358264" h="1216660">
                  <a:moveTo>
                    <a:pt x="1053845" y="0"/>
                  </a:moveTo>
                  <a:lnTo>
                    <a:pt x="304038" y="0"/>
                  </a:lnTo>
                  <a:lnTo>
                    <a:pt x="0" y="608075"/>
                  </a:lnTo>
                  <a:lnTo>
                    <a:pt x="304038" y="1216152"/>
                  </a:lnTo>
                  <a:lnTo>
                    <a:pt x="1053845" y="1216152"/>
                  </a:lnTo>
                  <a:lnTo>
                    <a:pt x="1357883" y="608075"/>
                  </a:lnTo>
                  <a:lnTo>
                    <a:pt x="105384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2747772" y="3073908"/>
              <a:ext cx="1358265" cy="1216660"/>
            </a:xfrm>
            <a:custGeom>
              <a:avLst/>
              <a:gdLst/>
              <a:ahLst/>
              <a:cxnLst/>
              <a:rect l="l" t="t" r="r" b="b"/>
              <a:pathLst>
                <a:path w="1358264" h="1216660">
                  <a:moveTo>
                    <a:pt x="0" y="608075"/>
                  </a:moveTo>
                  <a:lnTo>
                    <a:pt x="304038" y="0"/>
                  </a:lnTo>
                  <a:lnTo>
                    <a:pt x="1053845" y="0"/>
                  </a:lnTo>
                  <a:lnTo>
                    <a:pt x="1357883" y="608075"/>
                  </a:lnTo>
                  <a:lnTo>
                    <a:pt x="1053845" y="1216152"/>
                  </a:lnTo>
                  <a:lnTo>
                    <a:pt x="304038" y="1216152"/>
                  </a:lnTo>
                  <a:lnTo>
                    <a:pt x="0" y="60807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8" name="object 28" descr=""/>
          <p:cNvSpPr txBox="1"/>
          <p:nvPr/>
        </p:nvSpPr>
        <p:spPr>
          <a:xfrm>
            <a:off x="3102991" y="3450716"/>
            <a:ext cx="650875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Arial"/>
                <a:cs typeface="Arial"/>
              </a:rPr>
              <a:t>Warm- keeping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1786127" y="2927604"/>
            <a:ext cx="7630159" cy="3368675"/>
            <a:chOff x="1786127" y="2927604"/>
            <a:chExt cx="7630159" cy="3368675"/>
          </a:xfrm>
        </p:grpSpPr>
        <p:pic>
          <p:nvPicPr>
            <p:cNvPr id="30" name="object 3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33672" y="2927604"/>
              <a:ext cx="1919351" cy="1725803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4379976" y="3073908"/>
              <a:ext cx="1409700" cy="1216660"/>
            </a:xfrm>
            <a:custGeom>
              <a:avLst/>
              <a:gdLst/>
              <a:ahLst/>
              <a:cxnLst/>
              <a:rect l="l" t="t" r="r" b="b"/>
              <a:pathLst>
                <a:path w="1409700" h="1216660">
                  <a:moveTo>
                    <a:pt x="1105662" y="0"/>
                  </a:moveTo>
                  <a:lnTo>
                    <a:pt x="304038" y="0"/>
                  </a:lnTo>
                  <a:lnTo>
                    <a:pt x="0" y="608075"/>
                  </a:lnTo>
                  <a:lnTo>
                    <a:pt x="304038" y="1216152"/>
                  </a:lnTo>
                  <a:lnTo>
                    <a:pt x="1105662" y="1216152"/>
                  </a:lnTo>
                  <a:lnTo>
                    <a:pt x="1409700" y="608075"/>
                  </a:lnTo>
                  <a:lnTo>
                    <a:pt x="110566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379976" y="3073908"/>
              <a:ext cx="1409700" cy="1216660"/>
            </a:xfrm>
            <a:custGeom>
              <a:avLst/>
              <a:gdLst/>
              <a:ahLst/>
              <a:cxnLst/>
              <a:rect l="l" t="t" r="r" b="b"/>
              <a:pathLst>
                <a:path w="1409700" h="1216660">
                  <a:moveTo>
                    <a:pt x="0" y="608075"/>
                  </a:moveTo>
                  <a:lnTo>
                    <a:pt x="304038" y="0"/>
                  </a:lnTo>
                  <a:lnTo>
                    <a:pt x="1105662" y="0"/>
                  </a:lnTo>
                  <a:lnTo>
                    <a:pt x="1409700" y="608075"/>
                  </a:lnTo>
                  <a:lnTo>
                    <a:pt x="1105662" y="1216152"/>
                  </a:lnTo>
                  <a:lnTo>
                    <a:pt x="304038" y="1216152"/>
                  </a:lnTo>
                  <a:lnTo>
                    <a:pt x="0" y="60807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3" name="object 3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64351" y="2927604"/>
              <a:ext cx="1921128" cy="1725803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6010656" y="3073908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1107186" y="0"/>
                  </a:moveTo>
                  <a:lnTo>
                    <a:pt x="304038" y="0"/>
                  </a:lnTo>
                  <a:lnTo>
                    <a:pt x="0" y="608075"/>
                  </a:lnTo>
                  <a:lnTo>
                    <a:pt x="304038" y="1216152"/>
                  </a:lnTo>
                  <a:lnTo>
                    <a:pt x="1107186" y="1216152"/>
                  </a:lnTo>
                  <a:lnTo>
                    <a:pt x="1411224" y="608075"/>
                  </a:lnTo>
                  <a:lnTo>
                    <a:pt x="1107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6010656" y="3073908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0" y="608075"/>
                  </a:moveTo>
                  <a:lnTo>
                    <a:pt x="304038" y="0"/>
                  </a:lnTo>
                  <a:lnTo>
                    <a:pt x="1107186" y="0"/>
                  </a:lnTo>
                  <a:lnTo>
                    <a:pt x="1411224" y="608075"/>
                  </a:lnTo>
                  <a:lnTo>
                    <a:pt x="1107186" y="1216152"/>
                  </a:lnTo>
                  <a:lnTo>
                    <a:pt x="304038" y="1216152"/>
                  </a:lnTo>
                  <a:lnTo>
                    <a:pt x="0" y="60807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95031" y="2927604"/>
              <a:ext cx="1921128" cy="1725803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7641336" y="3073908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1107186" y="0"/>
                  </a:moveTo>
                  <a:lnTo>
                    <a:pt x="304038" y="0"/>
                  </a:lnTo>
                  <a:lnTo>
                    <a:pt x="0" y="608075"/>
                  </a:lnTo>
                  <a:lnTo>
                    <a:pt x="304038" y="1216152"/>
                  </a:lnTo>
                  <a:lnTo>
                    <a:pt x="1107186" y="1216152"/>
                  </a:lnTo>
                  <a:lnTo>
                    <a:pt x="1411224" y="608075"/>
                  </a:lnTo>
                  <a:lnTo>
                    <a:pt x="1107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641336" y="3073908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0" y="608075"/>
                  </a:moveTo>
                  <a:lnTo>
                    <a:pt x="304038" y="0"/>
                  </a:lnTo>
                  <a:lnTo>
                    <a:pt x="1107186" y="0"/>
                  </a:lnTo>
                  <a:lnTo>
                    <a:pt x="1411224" y="608075"/>
                  </a:lnTo>
                  <a:lnTo>
                    <a:pt x="1107186" y="1216152"/>
                  </a:lnTo>
                  <a:lnTo>
                    <a:pt x="304038" y="1216152"/>
                  </a:lnTo>
                  <a:lnTo>
                    <a:pt x="0" y="60807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86127" y="4553711"/>
              <a:ext cx="1921128" cy="1725802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1932431" y="4700016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1107186" y="0"/>
                  </a:moveTo>
                  <a:lnTo>
                    <a:pt x="304038" y="0"/>
                  </a:lnTo>
                  <a:lnTo>
                    <a:pt x="0" y="608075"/>
                  </a:lnTo>
                  <a:lnTo>
                    <a:pt x="304038" y="1216151"/>
                  </a:lnTo>
                  <a:lnTo>
                    <a:pt x="1107186" y="1216151"/>
                  </a:lnTo>
                  <a:lnTo>
                    <a:pt x="1411223" y="608075"/>
                  </a:lnTo>
                  <a:lnTo>
                    <a:pt x="1107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1932431" y="4700016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0" y="608075"/>
                  </a:moveTo>
                  <a:lnTo>
                    <a:pt x="304038" y="0"/>
                  </a:lnTo>
                  <a:lnTo>
                    <a:pt x="1107186" y="0"/>
                  </a:lnTo>
                  <a:lnTo>
                    <a:pt x="1411223" y="608075"/>
                  </a:lnTo>
                  <a:lnTo>
                    <a:pt x="1107186" y="1216151"/>
                  </a:lnTo>
                  <a:lnTo>
                    <a:pt x="304038" y="1216151"/>
                  </a:lnTo>
                  <a:lnTo>
                    <a:pt x="0" y="60807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89375" y="4570476"/>
              <a:ext cx="1977263" cy="1725802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60648" y="4811268"/>
              <a:ext cx="1459229" cy="1296162"/>
            </a:xfrm>
            <a:prstGeom prst="rect">
              <a:avLst/>
            </a:prstGeom>
          </p:spPr>
        </p:pic>
        <p:sp>
          <p:nvSpPr>
            <p:cNvPr id="44" name="object 44" descr=""/>
            <p:cNvSpPr/>
            <p:nvPr/>
          </p:nvSpPr>
          <p:spPr>
            <a:xfrm>
              <a:off x="3535679" y="4716780"/>
              <a:ext cx="1468120" cy="1216660"/>
            </a:xfrm>
            <a:custGeom>
              <a:avLst/>
              <a:gdLst/>
              <a:ahLst/>
              <a:cxnLst/>
              <a:rect l="l" t="t" r="r" b="b"/>
              <a:pathLst>
                <a:path w="1468120" h="1216660">
                  <a:moveTo>
                    <a:pt x="1163574" y="0"/>
                  </a:moveTo>
                  <a:lnTo>
                    <a:pt x="304038" y="0"/>
                  </a:lnTo>
                  <a:lnTo>
                    <a:pt x="0" y="608076"/>
                  </a:lnTo>
                  <a:lnTo>
                    <a:pt x="304038" y="1216152"/>
                  </a:lnTo>
                  <a:lnTo>
                    <a:pt x="1163574" y="1216152"/>
                  </a:lnTo>
                  <a:lnTo>
                    <a:pt x="1467612" y="608076"/>
                  </a:lnTo>
                  <a:lnTo>
                    <a:pt x="116357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3535679" y="4716780"/>
              <a:ext cx="1468120" cy="1216660"/>
            </a:xfrm>
            <a:custGeom>
              <a:avLst/>
              <a:gdLst/>
              <a:ahLst/>
              <a:cxnLst/>
              <a:rect l="l" t="t" r="r" b="b"/>
              <a:pathLst>
                <a:path w="1468120" h="1216660">
                  <a:moveTo>
                    <a:pt x="0" y="608076"/>
                  </a:moveTo>
                  <a:lnTo>
                    <a:pt x="304038" y="0"/>
                  </a:lnTo>
                  <a:lnTo>
                    <a:pt x="1163574" y="0"/>
                  </a:lnTo>
                  <a:lnTo>
                    <a:pt x="1467612" y="608076"/>
                  </a:lnTo>
                  <a:lnTo>
                    <a:pt x="1163574" y="1216152"/>
                  </a:lnTo>
                  <a:lnTo>
                    <a:pt x="304038" y="1216152"/>
                  </a:lnTo>
                  <a:lnTo>
                    <a:pt x="0" y="608076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6" name="object 46" descr=""/>
          <p:cNvSpPr txBox="1"/>
          <p:nvPr/>
        </p:nvSpPr>
        <p:spPr>
          <a:xfrm>
            <a:off x="3893565" y="4986909"/>
            <a:ext cx="751205" cy="666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3655" marR="5080" indent="-21590">
              <a:lnSpc>
                <a:spcPct val="100000"/>
              </a:lnSpc>
              <a:spcBef>
                <a:spcPts val="100"/>
              </a:spcBef>
            </a:pPr>
            <a:r>
              <a:rPr dirty="0" sz="1400" spc="-10">
                <a:latin typeface="Arial"/>
                <a:cs typeface="Arial"/>
              </a:rPr>
              <a:t>Antistatic </a:t>
            </a:r>
            <a:r>
              <a:rPr dirty="0" sz="1400">
                <a:latin typeface="Arial"/>
                <a:cs typeface="Arial"/>
              </a:rPr>
              <a:t>(half-</a:t>
            </a:r>
            <a:r>
              <a:rPr dirty="0" sz="1400" spc="-10">
                <a:latin typeface="Arial"/>
                <a:cs typeface="Arial"/>
              </a:rPr>
              <a:t>life: </a:t>
            </a:r>
            <a:r>
              <a:rPr dirty="0" sz="1400">
                <a:latin typeface="Arial"/>
                <a:cs typeface="Arial"/>
              </a:rPr>
              <a:t>0.49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35">
                <a:latin typeface="Arial"/>
                <a:cs typeface="Arial"/>
              </a:rPr>
              <a:t>s)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47" name="object 47" descr=""/>
          <p:cNvGrpSpPr/>
          <p:nvPr/>
        </p:nvGrpSpPr>
        <p:grpSpPr>
          <a:xfrm>
            <a:off x="5049011" y="4553711"/>
            <a:ext cx="1921510" cy="1725930"/>
            <a:chOff x="5049011" y="4553711"/>
            <a:chExt cx="1921510" cy="1725930"/>
          </a:xfrm>
        </p:grpSpPr>
        <p:pic>
          <p:nvPicPr>
            <p:cNvPr id="48" name="object 4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49011" y="4553711"/>
              <a:ext cx="1921129" cy="1725802"/>
            </a:xfrm>
            <a:prstGeom prst="rect">
              <a:avLst/>
            </a:prstGeom>
          </p:spPr>
        </p:pic>
        <p:pic>
          <p:nvPicPr>
            <p:cNvPr id="49" name="object 4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9803" y="4902707"/>
              <a:ext cx="1486661" cy="1082649"/>
            </a:xfrm>
            <a:prstGeom prst="rect">
              <a:avLst/>
            </a:prstGeom>
          </p:spPr>
        </p:pic>
        <p:sp>
          <p:nvSpPr>
            <p:cNvPr id="50" name="object 50" descr=""/>
            <p:cNvSpPr/>
            <p:nvPr/>
          </p:nvSpPr>
          <p:spPr>
            <a:xfrm>
              <a:off x="5195315" y="4700015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1107186" y="0"/>
                  </a:moveTo>
                  <a:lnTo>
                    <a:pt x="304038" y="0"/>
                  </a:lnTo>
                  <a:lnTo>
                    <a:pt x="0" y="608075"/>
                  </a:lnTo>
                  <a:lnTo>
                    <a:pt x="304038" y="1216151"/>
                  </a:lnTo>
                  <a:lnTo>
                    <a:pt x="1107186" y="1216151"/>
                  </a:lnTo>
                  <a:lnTo>
                    <a:pt x="1411224" y="608075"/>
                  </a:lnTo>
                  <a:lnTo>
                    <a:pt x="11071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5195315" y="4700015"/>
              <a:ext cx="1411605" cy="1216660"/>
            </a:xfrm>
            <a:custGeom>
              <a:avLst/>
              <a:gdLst/>
              <a:ahLst/>
              <a:cxnLst/>
              <a:rect l="l" t="t" r="r" b="b"/>
              <a:pathLst>
                <a:path w="1411604" h="1216660">
                  <a:moveTo>
                    <a:pt x="0" y="608075"/>
                  </a:moveTo>
                  <a:lnTo>
                    <a:pt x="304038" y="0"/>
                  </a:lnTo>
                  <a:lnTo>
                    <a:pt x="1107186" y="0"/>
                  </a:lnTo>
                  <a:lnTo>
                    <a:pt x="1411224" y="608075"/>
                  </a:lnTo>
                  <a:lnTo>
                    <a:pt x="1107186" y="1216151"/>
                  </a:lnTo>
                  <a:lnTo>
                    <a:pt x="304038" y="1216151"/>
                  </a:lnTo>
                  <a:lnTo>
                    <a:pt x="0" y="60807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2" name="object 52" descr=""/>
          <p:cNvSpPr txBox="1"/>
          <p:nvPr/>
        </p:nvSpPr>
        <p:spPr>
          <a:xfrm>
            <a:off x="5523103" y="5077714"/>
            <a:ext cx="75628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33679" marR="5080" indent="-220979">
              <a:lnSpc>
                <a:spcPct val="100000"/>
              </a:lnSpc>
              <a:spcBef>
                <a:spcPts val="100"/>
              </a:spcBef>
            </a:pPr>
            <a:r>
              <a:rPr dirty="0" sz="1400">
                <a:latin typeface="Arial"/>
                <a:cs typeface="Arial"/>
              </a:rPr>
              <a:t>Light</a:t>
            </a:r>
            <a:r>
              <a:rPr dirty="0" sz="1400" spc="-30">
                <a:latin typeface="Arial"/>
                <a:cs typeface="Arial"/>
              </a:rPr>
              <a:t> </a:t>
            </a:r>
            <a:r>
              <a:rPr dirty="0" sz="1400" spc="-25">
                <a:latin typeface="Arial"/>
                <a:cs typeface="Arial"/>
              </a:rPr>
              <a:t>and </a:t>
            </a:r>
            <a:r>
              <a:rPr dirty="0" sz="1400" spc="-20">
                <a:latin typeface="Arial"/>
                <a:cs typeface="Arial"/>
              </a:rPr>
              <a:t>thin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3" name="object 53" descr=""/>
          <p:cNvGrpSpPr/>
          <p:nvPr/>
        </p:nvGrpSpPr>
        <p:grpSpPr>
          <a:xfrm>
            <a:off x="6679692" y="4584191"/>
            <a:ext cx="2030730" cy="1725930"/>
            <a:chOff x="6679692" y="4584191"/>
            <a:chExt cx="2030730" cy="1725930"/>
          </a:xfrm>
        </p:grpSpPr>
        <p:pic>
          <p:nvPicPr>
            <p:cNvPr id="54" name="object 54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79692" y="4584191"/>
              <a:ext cx="2030729" cy="1725802"/>
            </a:xfrm>
            <a:prstGeom prst="rect">
              <a:avLst/>
            </a:prstGeom>
          </p:spPr>
        </p:pic>
        <p:pic>
          <p:nvPicPr>
            <p:cNvPr id="55" name="object 55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914388" y="4658842"/>
              <a:ext cx="1562734" cy="1631314"/>
            </a:xfrm>
            <a:prstGeom prst="rect">
              <a:avLst/>
            </a:prstGeom>
          </p:spPr>
        </p:pic>
        <p:sp>
          <p:nvSpPr>
            <p:cNvPr id="56" name="object 56" descr=""/>
            <p:cNvSpPr/>
            <p:nvPr/>
          </p:nvSpPr>
          <p:spPr>
            <a:xfrm>
              <a:off x="6825996" y="4730495"/>
              <a:ext cx="1521460" cy="1216660"/>
            </a:xfrm>
            <a:custGeom>
              <a:avLst/>
              <a:gdLst/>
              <a:ahLst/>
              <a:cxnLst/>
              <a:rect l="l" t="t" r="r" b="b"/>
              <a:pathLst>
                <a:path w="1521459" h="1216660">
                  <a:moveTo>
                    <a:pt x="1216913" y="0"/>
                  </a:moveTo>
                  <a:lnTo>
                    <a:pt x="304037" y="0"/>
                  </a:lnTo>
                  <a:lnTo>
                    <a:pt x="0" y="608075"/>
                  </a:lnTo>
                  <a:lnTo>
                    <a:pt x="304037" y="1216151"/>
                  </a:lnTo>
                  <a:lnTo>
                    <a:pt x="1216913" y="1216151"/>
                  </a:lnTo>
                  <a:lnTo>
                    <a:pt x="1520952" y="608075"/>
                  </a:lnTo>
                  <a:lnTo>
                    <a:pt x="121691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6825996" y="4730495"/>
              <a:ext cx="1521460" cy="1216660"/>
            </a:xfrm>
            <a:custGeom>
              <a:avLst/>
              <a:gdLst/>
              <a:ahLst/>
              <a:cxnLst/>
              <a:rect l="l" t="t" r="r" b="b"/>
              <a:pathLst>
                <a:path w="1521459" h="1216660">
                  <a:moveTo>
                    <a:pt x="0" y="608075"/>
                  </a:moveTo>
                  <a:lnTo>
                    <a:pt x="304037" y="0"/>
                  </a:lnTo>
                  <a:lnTo>
                    <a:pt x="1216913" y="0"/>
                  </a:lnTo>
                  <a:lnTo>
                    <a:pt x="1520952" y="608075"/>
                  </a:lnTo>
                  <a:lnTo>
                    <a:pt x="1216913" y="1216151"/>
                  </a:lnTo>
                  <a:lnTo>
                    <a:pt x="304037" y="1216151"/>
                  </a:lnTo>
                  <a:lnTo>
                    <a:pt x="0" y="60807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8" name="object 58" descr=""/>
          <p:cNvSpPr txBox="1"/>
          <p:nvPr/>
        </p:nvSpPr>
        <p:spPr>
          <a:xfrm>
            <a:off x="7131557" y="4833365"/>
            <a:ext cx="913765" cy="100139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L="12700" marR="5080" indent="-7620">
              <a:lnSpc>
                <a:spcPct val="100499"/>
              </a:lnSpc>
              <a:spcBef>
                <a:spcPts val="95"/>
              </a:spcBef>
            </a:pPr>
            <a:r>
              <a:rPr dirty="0" sz="1400" spc="-20">
                <a:latin typeface="Arial"/>
                <a:cs typeface="Arial"/>
              </a:rPr>
              <a:t>Far- </a:t>
            </a:r>
            <a:r>
              <a:rPr dirty="0" sz="1400" spc="-10">
                <a:latin typeface="Arial"/>
                <a:cs typeface="Arial"/>
              </a:rPr>
              <a:t>Infrared </a:t>
            </a:r>
            <a:r>
              <a:rPr dirty="0" sz="1400">
                <a:latin typeface="Arial"/>
                <a:cs typeface="Arial"/>
              </a:rPr>
              <a:t>(</a:t>
            </a:r>
            <a:r>
              <a:rPr dirty="0" sz="800">
                <a:latin typeface="Arial"/>
                <a:cs typeface="Arial"/>
              </a:rPr>
              <a:t>Emissivity:</a:t>
            </a:r>
            <a:r>
              <a:rPr dirty="0" sz="800" spc="-50">
                <a:latin typeface="Arial"/>
                <a:cs typeface="Arial"/>
              </a:rPr>
              <a:t> </a:t>
            </a:r>
            <a:r>
              <a:rPr dirty="0" sz="800">
                <a:latin typeface="Arial"/>
                <a:cs typeface="Arial"/>
              </a:rPr>
              <a:t>0.91</a:t>
            </a:r>
            <a:r>
              <a:rPr dirty="0" sz="800" spc="-10">
                <a:latin typeface="Arial"/>
                <a:cs typeface="Arial"/>
              </a:rPr>
              <a:t> </a:t>
            </a:r>
            <a:r>
              <a:rPr dirty="0" sz="800" spc="-60">
                <a:latin typeface="Arial"/>
                <a:cs typeface="Arial"/>
              </a:rPr>
              <a:t>s</a:t>
            </a:r>
            <a:r>
              <a:rPr dirty="0" sz="800" spc="-10">
                <a:latin typeface="Arial"/>
                <a:cs typeface="Arial"/>
              </a:rPr>
              <a:t> Photothermaleffect:</a:t>
            </a:r>
            <a:endParaRPr sz="800">
              <a:latin typeface="Arial"/>
              <a:cs typeface="Arial"/>
            </a:endParaRPr>
          </a:p>
          <a:p>
            <a:pPr marL="280670">
              <a:lnSpc>
                <a:spcPts val="1655"/>
              </a:lnSpc>
            </a:pPr>
            <a:r>
              <a:rPr dirty="0" sz="800">
                <a:latin typeface="Arial"/>
                <a:cs typeface="Arial"/>
              </a:rPr>
              <a:t>2.8</a:t>
            </a:r>
            <a:r>
              <a:rPr dirty="0" sz="800" spc="-20">
                <a:latin typeface="Arial"/>
                <a:cs typeface="Arial"/>
              </a:rPr>
              <a:t> </a:t>
            </a:r>
            <a:r>
              <a:rPr dirty="0" sz="800" spc="-25">
                <a:latin typeface="Microsoft YaHei"/>
                <a:cs typeface="Microsoft YaHei"/>
              </a:rPr>
              <a:t>°</a:t>
            </a:r>
            <a:r>
              <a:rPr dirty="0" sz="800" spc="-25">
                <a:latin typeface="Arial"/>
                <a:cs typeface="Arial"/>
              </a:rPr>
              <a:t>C</a:t>
            </a:r>
            <a:r>
              <a:rPr dirty="0" sz="1400" spc="-25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grpSp>
        <p:nvGrpSpPr>
          <p:cNvPr id="59" name="object 59" descr=""/>
          <p:cNvGrpSpPr/>
          <p:nvPr/>
        </p:nvGrpSpPr>
        <p:grpSpPr>
          <a:xfrm>
            <a:off x="8311895" y="4553711"/>
            <a:ext cx="1919605" cy="1725930"/>
            <a:chOff x="8311895" y="4553711"/>
            <a:chExt cx="1919605" cy="1725930"/>
          </a:xfrm>
        </p:grpSpPr>
        <p:pic>
          <p:nvPicPr>
            <p:cNvPr id="60" name="object 6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11895" y="4553711"/>
              <a:ext cx="1919351" cy="1725802"/>
            </a:xfrm>
            <a:prstGeom prst="rect">
              <a:avLst/>
            </a:prstGeom>
          </p:spPr>
        </p:pic>
        <p:pic>
          <p:nvPicPr>
            <p:cNvPr id="61" name="object 61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630411" y="4902707"/>
              <a:ext cx="1282573" cy="1082649"/>
            </a:xfrm>
            <a:prstGeom prst="rect">
              <a:avLst/>
            </a:prstGeom>
          </p:spPr>
        </p:pic>
        <p:sp>
          <p:nvSpPr>
            <p:cNvPr id="62" name="object 62" descr=""/>
            <p:cNvSpPr/>
            <p:nvPr/>
          </p:nvSpPr>
          <p:spPr>
            <a:xfrm>
              <a:off x="8458199" y="4700015"/>
              <a:ext cx="1409700" cy="1216660"/>
            </a:xfrm>
            <a:custGeom>
              <a:avLst/>
              <a:gdLst/>
              <a:ahLst/>
              <a:cxnLst/>
              <a:rect l="l" t="t" r="r" b="b"/>
              <a:pathLst>
                <a:path w="1409700" h="1216660">
                  <a:moveTo>
                    <a:pt x="1105661" y="0"/>
                  </a:moveTo>
                  <a:lnTo>
                    <a:pt x="304038" y="0"/>
                  </a:lnTo>
                  <a:lnTo>
                    <a:pt x="0" y="608075"/>
                  </a:lnTo>
                  <a:lnTo>
                    <a:pt x="304038" y="1216151"/>
                  </a:lnTo>
                  <a:lnTo>
                    <a:pt x="1105661" y="1216151"/>
                  </a:lnTo>
                  <a:lnTo>
                    <a:pt x="1409700" y="608075"/>
                  </a:lnTo>
                  <a:lnTo>
                    <a:pt x="11056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8458199" y="4700015"/>
              <a:ext cx="1409700" cy="1216660"/>
            </a:xfrm>
            <a:custGeom>
              <a:avLst/>
              <a:gdLst/>
              <a:ahLst/>
              <a:cxnLst/>
              <a:rect l="l" t="t" r="r" b="b"/>
              <a:pathLst>
                <a:path w="1409700" h="1216660">
                  <a:moveTo>
                    <a:pt x="0" y="608075"/>
                  </a:moveTo>
                  <a:lnTo>
                    <a:pt x="304038" y="0"/>
                  </a:lnTo>
                  <a:lnTo>
                    <a:pt x="1105661" y="0"/>
                  </a:lnTo>
                  <a:lnTo>
                    <a:pt x="1409700" y="608075"/>
                  </a:lnTo>
                  <a:lnTo>
                    <a:pt x="1105661" y="1216151"/>
                  </a:lnTo>
                  <a:lnTo>
                    <a:pt x="304038" y="1216151"/>
                  </a:lnTo>
                  <a:lnTo>
                    <a:pt x="0" y="608075"/>
                  </a:lnTo>
                  <a:close/>
                </a:path>
              </a:pathLst>
            </a:custGeom>
            <a:ln w="12700">
              <a:solidFill>
                <a:srgbClr val="7E7E7E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64" name="object 64" descr=""/>
          <p:cNvSpPr txBox="1"/>
          <p:nvPr/>
        </p:nvSpPr>
        <p:spPr>
          <a:xfrm>
            <a:off x="8865234" y="5077714"/>
            <a:ext cx="601345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6200">
              <a:lnSpc>
                <a:spcPct val="100000"/>
              </a:lnSpc>
              <a:spcBef>
                <a:spcPts val="100"/>
              </a:spcBef>
            </a:pPr>
            <a:r>
              <a:rPr dirty="0" sz="1400" spc="-20">
                <a:latin typeface="Arial"/>
                <a:cs typeface="Arial"/>
              </a:rPr>
              <a:t>ECO-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Arial"/>
                <a:cs typeface="Arial"/>
              </a:rPr>
              <a:t>friendly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5" name="object 65" descr=""/>
          <p:cNvSpPr txBox="1"/>
          <p:nvPr/>
        </p:nvSpPr>
        <p:spPr>
          <a:xfrm>
            <a:off x="6266179" y="3482085"/>
            <a:ext cx="938530" cy="45275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 indent="38100">
              <a:lnSpc>
                <a:spcPct val="100000"/>
              </a:lnSpc>
              <a:spcBef>
                <a:spcPts val="105"/>
              </a:spcBef>
            </a:pPr>
            <a:r>
              <a:rPr dirty="0" sz="1400" spc="-10">
                <a:latin typeface="Microsoft YaHei"/>
                <a:cs typeface="Microsoft YaHei"/>
              </a:rPr>
              <a:t>Moisture- permeable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66" name="object 66" descr=""/>
          <p:cNvSpPr txBox="1"/>
          <p:nvPr/>
        </p:nvSpPr>
        <p:spPr>
          <a:xfrm>
            <a:off x="7763382" y="3396741"/>
            <a:ext cx="116967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1905">
              <a:lnSpc>
                <a:spcPct val="100000"/>
              </a:lnSpc>
              <a:spcBef>
                <a:spcPts val="100"/>
              </a:spcBef>
            </a:pPr>
            <a:r>
              <a:rPr dirty="0" sz="1200" spc="-10">
                <a:latin typeface="Microsoft YaHei"/>
                <a:cs typeface="Microsoft YaHei"/>
              </a:rPr>
              <a:t>Antibacterial </a:t>
            </a:r>
            <a:r>
              <a:rPr dirty="0" sz="1200">
                <a:latin typeface="Microsoft YaHei"/>
                <a:cs typeface="Microsoft YaHei"/>
              </a:rPr>
              <a:t>(after</a:t>
            </a:r>
            <a:r>
              <a:rPr dirty="0" sz="1200" spc="-20">
                <a:latin typeface="Microsoft YaHei"/>
                <a:cs typeface="Microsoft YaHei"/>
              </a:rPr>
              <a:t> </a:t>
            </a:r>
            <a:r>
              <a:rPr dirty="0" sz="1200">
                <a:latin typeface="Microsoft YaHei"/>
                <a:cs typeface="Microsoft YaHei"/>
              </a:rPr>
              <a:t>100</a:t>
            </a:r>
            <a:r>
              <a:rPr dirty="0" sz="1200" spc="-25">
                <a:latin typeface="Microsoft YaHei"/>
                <a:cs typeface="Microsoft YaHei"/>
              </a:rPr>
              <a:t> </a:t>
            </a:r>
            <a:r>
              <a:rPr dirty="0" sz="1200" spc="-20">
                <a:latin typeface="Microsoft YaHei"/>
                <a:cs typeface="Microsoft YaHei"/>
              </a:rPr>
              <a:t>times </a:t>
            </a:r>
            <a:r>
              <a:rPr dirty="0" sz="1200">
                <a:latin typeface="Microsoft YaHei"/>
                <a:cs typeface="Microsoft YaHei"/>
              </a:rPr>
              <a:t>of</a:t>
            </a:r>
            <a:r>
              <a:rPr dirty="0" sz="1200" spc="-50">
                <a:latin typeface="Microsoft YaHei"/>
                <a:cs typeface="Microsoft YaHei"/>
              </a:rPr>
              <a:t> </a:t>
            </a:r>
            <a:r>
              <a:rPr dirty="0" sz="1200" spc="-10">
                <a:latin typeface="Microsoft YaHei"/>
                <a:cs typeface="Microsoft YaHei"/>
              </a:rPr>
              <a:t>washing)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2394966" y="5069840"/>
            <a:ext cx="581660" cy="4527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1270">
              <a:lnSpc>
                <a:spcPct val="100000"/>
              </a:lnSpc>
              <a:spcBef>
                <a:spcPts val="100"/>
              </a:spcBef>
            </a:pPr>
            <a:r>
              <a:rPr dirty="0" sz="1400" spc="-25">
                <a:latin typeface="Microsoft YaHei"/>
                <a:cs typeface="Microsoft YaHei"/>
              </a:rPr>
              <a:t>Quick- </a:t>
            </a:r>
            <a:r>
              <a:rPr dirty="0" sz="1400" spc="-10">
                <a:latin typeface="Microsoft YaHei"/>
                <a:cs typeface="Microsoft YaHei"/>
              </a:rPr>
              <a:t>drying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68" name="object 68" descr=""/>
          <p:cNvSpPr txBox="1"/>
          <p:nvPr/>
        </p:nvSpPr>
        <p:spPr>
          <a:xfrm>
            <a:off x="4684521" y="3415410"/>
            <a:ext cx="807720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Microsoft YaHei"/>
                <a:cs typeface="Microsoft YaHei"/>
              </a:rPr>
              <a:t>Heat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400" spc="-35">
                <a:latin typeface="Microsoft YaHei"/>
                <a:cs typeface="Microsoft YaHei"/>
              </a:rPr>
              <a:t>Insulation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69" name="object 69" descr=""/>
          <p:cNvSpPr txBox="1"/>
          <p:nvPr/>
        </p:nvSpPr>
        <p:spPr>
          <a:xfrm>
            <a:off x="1859660" y="6499961"/>
            <a:ext cx="796035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Arial"/>
                <a:cs typeface="Arial"/>
              </a:rPr>
              <a:t>More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information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about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insulation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performance,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permeability,</a:t>
            </a:r>
            <a:r>
              <a:rPr dirty="0" sz="1200" spc="-25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antibacterial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test,</a:t>
            </a:r>
            <a:r>
              <a:rPr dirty="0" sz="1200" spc="-4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etc.</a:t>
            </a:r>
            <a:r>
              <a:rPr dirty="0" sz="1200" spc="-1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can</a:t>
            </a:r>
            <a:r>
              <a:rPr dirty="0" sz="1200" spc="-3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be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found</a:t>
            </a:r>
            <a:r>
              <a:rPr dirty="0" sz="1200" spc="-5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in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>
                <a:latin typeface="Arial"/>
                <a:cs typeface="Arial"/>
              </a:rPr>
              <a:t>the</a:t>
            </a:r>
            <a:r>
              <a:rPr dirty="0" sz="1200" spc="-20">
                <a:latin typeface="Arial"/>
                <a:cs typeface="Arial"/>
              </a:rPr>
              <a:t> </a:t>
            </a:r>
            <a:r>
              <a:rPr dirty="0" sz="1200" spc="-10">
                <a:latin typeface="Arial"/>
                <a:cs typeface="Arial"/>
              </a:rPr>
              <a:t>supplementary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726744" y="1359535"/>
            <a:ext cx="494093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latin typeface="Arial"/>
                <a:cs typeface="Arial"/>
              </a:rPr>
              <a:t>Cross-</a:t>
            </a:r>
            <a:r>
              <a:rPr dirty="0" sz="1600" b="1">
                <a:latin typeface="Arial"/>
                <a:cs typeface="Arial"/>
              </a:rPr>
              <a:t>sectional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Morphology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75" b="1">
                <a:latin typeface="Arial"/>
                <a:cs typeface="Arial"/>
              </a:rPr>
              <a:t> </a:t>
            </a:r>
            <a:r>
              <a:rPr dirty="0" sz="1600" spc="-70" b="1">
                <a:latin typeface="Arial"/>
                <a:cs typeface="Arial"/>
              </a:rPr>
              <a:t>Y-</a:t>
            </a:r>
            <a:r>
              <a:rPr dirty="0" sz="1600" b="1">
                <a:latin typeface="Arial"/>
                <a:cs typeface="Arial"/>
              </a:rPr>
              <a:t>Warm</a:t>
            </a:r>
            <a:r>
              <a:rPr dirty="0" sz="1600" spc="-5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under</a:t>
            </a:r>
            <a:r>
              <a:rPr dirty="0" sz="1600" spc="-5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SEM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769732" y="4046601"/>
            <a:ext cx="2995295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Wall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thickness:</a:t>
            </a:r>
            <a:r>
              <a:rPr dirty="0" sz="2000" spc="-7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20-280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nm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620761" y="5238115"/>
            <a:ext cx="2443480" cy="330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000">
                <a:latin typeface="Arial"/>
                <a:cs typeface="Arial"/>
              </a:rPr>
              <a:t>Pore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size: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30-190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 spc="-25">
                <a:latin typeface="Arial"/>
                <a:cs typeface="Arial"/>
              </a:rPr>
              <a:t>μm</a:t>
            </a:r>
            <a:endParaRPr sz="2000">
              <a:latin typeface="Arial"/>
              <a:cs typeface="Arial"/>
            </a:endParaRPr>
          </a:p>
        </p:txBody>
      </p:sp>
      <p:grpSp>
        <p:nvGrpSpPr>
          <p:cNvPr id="5" name="object 5" descr=""/>
          <p:cNvGrpSpPr/>
          <p:nvPr/>
        </p:nvGrpSpPr>
        <p:grpSpPr>
          <a:xfrm>
            <a:off x="0" y="1668779"/>
            <a:ext cx="11167745" cy="4580890"/>
            <a:chOff x="0" y="1668779"/>
            <a:chExt cx="11167745" cy="4580890"/>
          </a:xfrm>
        </p:grpSpPr>
        <p:sp>
          <p:nvSpPr>
            <p:cNvPr id="6" name="object 6" descr=""/>
            <p:cNvSpPr/>
            <p:nvPr/>
          </p:nvSpPr>
          <p:spPr>
            <a:xfrm>
              <a:off x="6190456" y="2211292"/>
              <a:ext cx="1538605" cy="2265680"/>
            </a:xfrm>
            <a:custGeom>
              <a:avLst/>
              <a:gdLst/>
              <a:ahLst/>
              <a:cxnLst/>
              <a:rect l="l" t="t" r="r" b="b"/>
              <a:pathLst>
                <a:path w="1538604" h="2265679">
                  <a:moveTo>
                    <a:pt x="65450" y="62073"/>
                  </a:moveTo>
                  <a:lnTo>
                    <a:pt x="58578" y="68992"/>
                  </a:lnTo>
                  <a:lnTo>
                    <a:pt x="49612" y="72698"/>
                  </a:lnTo>
                  <a:lnTo>
                    <a:pt x="71913" y="105949"/>
                  </a:lnTo>
                  <a:lnTo>
                    <a:pt x="87788" y="95281"/>
                  </a:lnTo>
                  <a:lnTo>
                    <a:pt x="65450" y="62073"/>
                  </a:lnTo>
                  <a:close/>
                </a:path>
                <a:path w="1538604" h="2265679">
                  <a:moveTo>
                    <a:pt x="44720" y="0"/>
                  </a:moveTo>
                  <a:lnTo>
                    <a:pt x="30065" y="0"/>
                  </a:lnTo>
                  <a:lnTo>
                    <a:pt x="16160" y="5746"/>
                  </a:lnTo>
                  <a:lnTo>
                    <a:pt x="5496" y="16484"/>
                  </a:lnTo>
                  <a:lnTo>
                    <a:pt x="0" y="30112"/>
                  </a:lnTo>
                  <a:lnTo>
                    <a:pt x="18" y="44719"/>
                  </a:lnTo>
                  <a:lnTo>
                    <a:pt x="5746" y="58578"/>
                  </a:lnTo>
                  <a:lnTo>
                    <a:pt x="16484" y="69242"/>
                  </a:lnTo>
                  <a:lnTo>
                    <a:pt x="30068" y="74759"/>
                  </a:lnTo>
                  <a:lnTo>
                    <a:pt x="44626" y="74759"/>
                  </a:lnTo>
                  <a:lnTo>
                    <a:pt x="49612" y="72698"/>
                  </a:lnTo>
                  <a:lnTo>
                    <a:pt x="29495" y="42703"/>
                  </a:lnTo>
                  <a:lnTo>
                    <a:pt x="45243" y="32035"/>
                  </a:lnTo>
                  <a:lnTo>
                    <a:pt x="74756" y="32035"/>
                  </a:lnTo>
                  <a:lnTo>
                    <a:pt x="74759" y="30112"/>
                  </a:lnTo>
                  <a:lnTo>
                    <a:pt x="68992" y="16160"/>
                  </a:lnTo>
                  <a:lnTo>
                    <a:pt x="58255" y="5496"/>
                  </a:lnTo>
                  <a:lnTo>
                    <a:pt x="44720" y="0"/>
                  </a:lnTo>
                  <a:close/>
                </a:path>
                <a:path w="1538604" h="2265679">
                  <a:moveTo>
                    <a:pt x="45243" y="32035"/>
                  </a:moveTo>
                  <a:lnTo>
                    <a:pt x="29495" y="42703"/>
                  </a:lnTo>
                  <a:lnTo>
                    <a:pt x="49612" y="72698"/>
                  </a:lnTo>
                  <a:lnTo>
                    <a:pt x="58578" y="68992"/>
                  </a:lnTo>
                  <a:lnTo>
                    <a:pt x="65450" y="62073"/>
                  </a:lnTo>
                  <a:lnTo>
                    <a:pt x="45243" y="32035"/>
                  </a:lnTo>
                  <a:close/>
                </a:path>
                <a:path w="1538604" h="2265679">
                  <a:moveTo>
                    <a:pt x="74756" y="32035"/>
                  </a:moveTo>
                  <a:lnTo>
                    <a:pt x="45243" y="32035"/>
                  </a:lnTo>
                  <a:lnTo>
                    <a:pt x="65450" y="62073"/>
                  </a:lnTo>
                  <a:lnTo>
                    <a:pt x="69242" y="58255"/>
                  </a:lnTo>
                  <a:lnTo>
                    <a:pt x="74739" y="44719"/>
                  </a:lnTo>
                  <a:lnTo>
                    <a:pt x="74756" y="32035"/>
                  </a:lnTo>
                  <a:close/>
                </a:path>
                <a:path w="1538604" h="2265679">
                  <a:moveTo>
                    <a:pt x="119665" y="142779"/>
                  </a:moveTo>
                  <a:lnTo>
                    <a:pt x="103790" y="153320"/>
                  </a:lnTo>
                  <a:lnTo>
                    <a:pt x="146335" y="216566"/>
                  </a:lnTo>
                  <a:lnTo>
                    <a:pt x="162083" y="206025"/>
                  </a:lnTo>
                  <a:lnTo>
                    <a:pt x="119665" y="142779"/>
                  </a:lnTo>
                  <a:close/>
                </a:path>
                <a:path w="1538604" h="2265679">
                  <a:moveTo>
                    <a:pt x="193960" y="253396"/>
                  </a:moveTo>
                  <a:lnTo>
                    <a:pt x="178212" y="264064"/>
                  </a:lnTo>
                  <a:lnTo>
                    <a:pt x="220630" y="327310"/>
                  </a:lnTo>
                  <a:lnTo>
                    <a:pt x="236505" y="316642"/>
                  </a:lnTo>
                  <a:lnTo>
                    <a:pt x="193960" y="253396"/>
                  </a:lnTo>
                  <a:close/>
                </a:path>
                <a:path w="1538604" h="2265679">
                  <a:moveTo>
                    <a:pt x="268382" y="364140"/>
                  </a:moveTo>
                  <a:lnTo>
                    <a:pt x="252507" y="374808"/>
                  </a:lnTo>
                  <a:lnTo>
                    <a:pt x="295052" y="438054"/>
                  </a:lnTo>
                  <a:lnTo>
                    <a:pt x="310800" y="427386"/>
                  </a:lnTo>
                  <a:lnTo>
                    <a:pt x="268382" y="364140"/>
                  </a:lnTo>
                  <a:close/>
                </a:path>
                <a:path w="1538604" h="2265679">
                  <a:moveTo>
                    <a:pt x="342677" y="474884"/>
                  </a:moveTo>
                  <a:lnTo>
                    <a:pt x="326929" y="485425"/>
                  </a:lnTo>
                  <a:lnTo>
                    <a:pt x="369347" y="548671"/>
                  </a:lnTo>
                  <a:lnTo>
                    <a:pt x="385222" y="538130"/>
                  </a:lnTo>
                  <a:lnTo>
                    <a:pt x="342677" y="474884"/>
                  </a:lnTo>
                  <a:close/>
                </a:path>
                <a:path w="1538604" h="2265679">
                  <a:moveTo>
                    <a:pt x="417099" y="585501"/>
                  </a:moveTo>
                  <a:lnTo>
                    <a:pt x="401224" y="596169"/>
                  </a:lnTo>
                  <a:lnTo>
                    <a:pt x="443769" y="659415"/>
                  </a:lnTo>
                  <a:lnTo>
                    <a:pt x="459517" y="648747"/>
                  </a:lnTo>
                  <a:lnTo>
                    <a:pt x="417099" y="585501"/>
                  </a:lnTo>
                  <a:close/>
                </a:path>
                <a:path w="1538604" h="2265679">
                  <a:moveTo>
                    <a:pt x="491394" y="696245"/>
                  </a:moveTo>
                  <a:lnTo>
                    <a:pt x="475646" y="706786"/>
                  </a:lnTo>
                  <a:lnTo>
                    <a:pt x="518064" y="770032"/>
                  </a:lnTo>
                  <a:lnTo>
                    <a:pt x="533939" y="759491"/>
                  </a:lnTo>
                  <a:lnTo>
                    <a:pt x="491394" y="696245"/>
                  </a:lnTo>
                  <a:close/>
                </a:path>
                <a:path w="1538604" h="2265679">
                  <a:moveTo>
                    <a:pt x="565816" y="806862"/>
                  </a:moveTo>
                  <a:lnTo>
                    <a:pt x="549941" y="817530"/>
                  </a:lnTo>
                  <a:lnTo>
                    <a:pt x="592486" y="880776"/>
                  </a:lnTo>
                  <a:lnTo>
                    <a:pt x="608234" y="870108"/>
                  </a:lnTo>
                  <a:lnTo>
                    <a:pt x="565816" y="806862"/>
                  </a:lnTo>
                  <a:close/>
                </a:path>
                <a:path w="1538604" h="2265679">
                  <a:moveTo>
                    <a:pt x="640111" y="917606"/>
                  </a:moveTo>
                  <a:lnTo>
                    <a:pt x="624363" y="928274"/>
                  </a:lnTo>
                  <a:lnTo>
                    <a:pt x="666781" y="991520"/>
                  </a:lnTo>
                  <a:lnTo>
                    <a:pt x="682656" y="980852"/>
                  </a:lnTo>
                  <a:lnTo>
                    <a:pt x="640111" y="917606"/>
                  </a:lnTo>
                  <a:close/>
                </a:path>
                <a:path w="1538604" h="2265679">
                  <a:moveTo>
                    <a:pt x="714533" y="1028350"/>
                  </a:moveTo>
                  <a:lnTo>
                    <a:pt x="698658" y="1038891"/>
                  </a:lnTo>
                  <a:lnTo>
                    <a:pt x="741203" y="1102137"/>
                  </a:lnTo>
                  <a:lnTo>
                    <a:pt x="756951" y="1091596"/>
                  </a:lnTo>
                  <a:lnTo>
                    <a:pt x="714533" y="1028350"/>
                  </a:lnTo>
                  <a:close/>
                </a:path>
                <a:path w="1538604" h="2265679">
                  <a:moveTo>
                    <a:pt x="788828" y="1138967"/>
                  </a:moveTo>
                  <a:lnTo>
                    <a:pt x="773080" y="1149635"/>
                  </a:lnTo>
                  <a:lnTo>
                    <a:pt x="815498" y="1212881"/>
                  </a:lnTo>
                  <a:lnTo>
                    <a:pt x="831373" y="1202213"/>
                  </a:lnTo>
                  <a:lnTo>
                    <a:pt x="788828" y="1138967"/>
                  </a:lnTo>
                  <a:close/>
                </a:path>
                <a:path w="1538604" h="2265679">
                  <a:moveTo>
                    <a:pt x="863250" y="1249711"/>
                  </a:moveTo>
                  <a:lnTo>
                    <a:pt x="847375" y="1260252"/>
                  </a:lnTo>
                  <a:lnTo>
                    <a:pt x="889920" y="1323498"/>
                  </a:lnTo>
                  <a:lnTo>
                    <a:pt x="905668" y="1312957"/>
                  </a:lnTo>
                  <a:lnTo>
                    <a:pt x="863250" y="1249711"/>
                  </a:lnTo>
                  <a:close/>
                </a:path>
                <a:path w="1538604" h="2265679">
                  <a:moveTo>
                    <a:pt x="937545" y="1360328"/>
                  </a:moveTo>
                  <a:lnTo>
                    <a:pt x="921797" y="1370996"/>
                  </a:lnTo>
                  <a:lnTo>
                    <a:pt x="964215" y="1434242"/>
                  </a:lnTo>
                  <a:lnTo>
                    <a:pt x="980090" y="1423574"/>
                  </a:lnTo>
                  <a:lnTo>
                    <a:pt x="937545" y="1360328"/>
                  </a:lnTo>
                  <a:close/>
                </a:path>
                <a:path w="1538604" h="2265679">
                  <a:moveTo>
                    <a:pt x="1011967" y="1471072"/>
                  </a:moveTo>
                  <a:lnTo>
                    <a:pt x="996092" y="1481740"/>
                  </a:lnTo>
                  <a:lnTo>
                    <a:pt x="1038637" y="1544986"/>
                  </a:lnTo>
                  <a:lnTo>
                    <a:pt x="1054385" y="1534318"/>
                  </a:lnTo>
                  <a:lnTo>
                    <a:pt x="1011967" y="1471072"/>
                  </a:lnTo>
                  <a:close/>
                </a:path>
                <a:path w="1538604" h="2265679">
                  <a:moveTo>
                    <a:pt x="1086262" y="1581816"/>
                  </a:moveTo>
                  <a:lnTo>
                    <a:pt x="1070514" y="1592357"/>
                  </a:lnTo>
                  <a:lnTo>
                    <a:pt x="1112932" y="1655603"/>
                  </a:lnTo>
                  <a:lnTo>
                    <a:pt x="1128807" y="1645062"/>
                  </a:lnTo>
                  <a:lnTo>
                    <a:pt x="1086262" y="1581816"/>
                  </a:lnTo>
                  <a:close/>
                </a:path>
                <a:path w="1538604" h="2265679">
                  <a:moveTo>
                    <a:pt x="1160684" y="1692433"/>
                  </a:moveTo>
                  <a:lnTo>
                    <a:pt x="1144809" y="1703101"/>
                  </a:lnTo>
                  <a:lnTo>
                    <a:pt x="1187354" y="1766347"/>
                  </a:lnTo>
                  <a:lnTo>
                    <a:pt x="1203102" y="1755679"/>
                  </a:lnTo>
                  <a:lnTo>
                    <a:pt x="1160684" y="1692433"/>
                  </a:lnTo>
                  <a:close/>
                </a:path>
                <a:path w="1538604" h="2265679">
                  <a:moveTo>
                    <a:pt x="1234979" y="1803177"/>
                  </a:moveTo>
                  <a:lnTo>
                    <a:pt x="1219231" y="1813718"/>
                  </a:lnTo>
                  <a:lnTo>
                    <a:pt x="1261649" y="1876964"/>
                  </a:lnTo>
                  <a:lnTo>
                    <a:pt x="1277524" y="1866423"/>
                  </a:lnTo>
                  <a:lnTo>
                    <a:pt x="1234979" y="1803177"/>
                  </a:lnTo>
                  <a:close/>
                </a:path>
                <a:path w="1538604" h="2265679">
                  <a:moveTo>
                    <a:pt x="1309401" y="1913794"/>
                  </a:moveTo>
                  <a:lnTo>
                    <a:pt x="1293526" y="1924462"/>
                  </a:lnTo>
                  <a:lnTo>
                    <a:pt x="1336071" y="1987708"/>
                  </a:lnTo>
                  <a:lnTo>
                    <a:pt x="1351819" y="1977040"/>
                  </a:lnTo>
                  <a:lnTo>
                    <a:pt x="1309401" y="1913794"/>
                  </a:lnTo>
                  <a:close/>
                </a:path>
                <a:path w="1538604" h="2265679">
                  <a:moveTo>
                    <a:pt x="1383696" y="2024538"/>
                  </a:moveTo>
                  <a:lnTo>
                    <a:pt x="1367948" y="2035206"/>
                  </a:lnTo>
                  <a:lnTo>
                    <a:pt x="1410366" y="2098452"/>
                  </a:lnTo>
                  <a:lnTo>
                    <a:pt x="1426241" y="2087784"/>
                  </a:lnTo>
                  <a:lnTo>
                    <a:pt x="1383696" y="2024538"/>
                  </a:lnTo>
                  <a:close/>
                </a:path>
                <a:path w="1538604" h="2265679">
                  <a:moveTo>
                    <a:pt x="1458118" y="2135282"/>
                  </a:moveTo>
                  <a:lnTo>
                    <a:pt x="1442243" y="2145823"/>
                  </a:lnTo>
                  <a:lnTo>
                    <a:pt x="1484788" y="2209069"/>
                  </a:lnTo>
                  <a:lnTo>
                    <a:pt x="1500536" y="2198528"/>
                  </a:lnTo>
                  <a:lnTo>
                    <a:pt x="1458118" y="2135282"/>
                  </a:lnTo>
                  <a:close/>
                </a:path>
                <a:path w="1538604" h="2265679">
                  <a:moveTo>
                    <a:pt x="1532413" y="2245899"/>
                  </a:moveTo>
                  <a:lnTo>
                    <a:pt x="1516665" y="2256567"/>
                  </a:lnTo>
                  <a:lnTo>
                    <a:pt x="1522507" y="2265330"/>
                  </a:lnTo>
                  <a:lnTo>
                    <a:pt x="1538382" y="2254662"/>
                  </a:lnTo>
                  <a:lnTo>
                    <a:pt x="1532413" y="2245899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7721345" y="4472177"/>
              <a:ext cx="3446145" cy="0"/>
            </a:xfrm>
            <a:custGeom>
              <a:avLst/>
              <a:gdLst/>
              <a:ahLst/>
              <a:cxnLst/>
              <a:rect l="l" t="t" r="r" b="b"/>
              <a:pathLst>
                <a:path w="3446145" h="0">
                  <a:moveTo>
                    <a:pt x="0" y="0"/>
                  </a:moveTo>
                  <a:lnTo>
                    <a:pt x="3446145" y="0"/>
                  </a:lnTo>
                </a:path>
              </a:pathLst>
            </a:custGeom>
            <a:ln w="19050">
              <a:solidFill>
                <a:srgbClr val="252525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6199612" y="3694156"/>
              <a:ext cx="1400175" cy="2029460"/>
            </a:xfrm>
            <a:custGeom>
              <a:avLst/>
              <a:gdLst/>
              <a:ahLst/>
              <a:cxnLst/>
              <a:rect l="l" t="t" r="r" b="b"/>
              <a:pathLst>
                <a:path w="1400175" h="2029460">
                  <a:moveTo>
                    <a:pt x="65626" y="61892"/>
                  </a:moveTo>
                  <a:lnTo>
                    <a:pt x="58820" y="68853"/>
                  </a:lnTo>
                  <a:lnTo>
                    <a:pt x="49873" y="72612"/>
                  </a:lnTo>
                  <a:lnTo>
                    <a:pt x="72409" y="105683"/>
                  </a:lnTo>
                  <a:lnTo>
                    <a:pt x="88157" y="94888"/>
                  </a:lnTo>
                  <a:lnTo>
                    <a:pt x="65626" y="61892"/>
                  </a:lnTo>
                  <a:close/>
                </a:path>
                <a:path w="1400175" h="2029460">
                  <a:moveTo>
                    <a:pt x="44659" y="0"/>
                  </a:moveTo>
                  <a:lnTo>
                    <a:pt x="29848" y="0"/>
                  </a:lnTo>
                  <a:lnTo>
                    <a:pt x="15894" y="5861"/>
                  </a:lnTo>
                  <a:lnTo>
                    <a:pt x="5326" y="16672"/>
                  </a:lnTo>
                  <a:lnTo>
                    <a:pt x="82" y="29848"/>
                  </a:lnTo>
                  <a:lnTo>
                    <a:pt x="0" y="44866"/>
                  </a:lnTo>
                  <a:lnTo>
                    <a:pt x="5861" y="58820"/>
                  </a:lnTo>
                  <a:lnTo>
                    <a:pt x="16672" y="69389"/>
                  </a:lnTo>
                  <a:lnTo>
                    <a:pt x="30245" y="74791"/>
                  </a:lnTo>
                  <a:lnTo>
                    <a:pt x="44687" y="74791"/>
                  </a:lnTo>
                  <a:lnTo>
                    <a:pt x="49873" y="72612"/>
                  </a:lnTo>
                  <a:lnTo>
                    <a:pt x="29483" y="42691"/>
                  </a:lnTo>
                  <a:lnTo>
                    <a:pt x="45231" y="32023"/>
                  </a:lnTo>
                  <a:lnTo>
                    <a:pt x="74726" y="32023"/>
                  </a:lnTo>
                  <a:lnTo>
                    <a:pt x="74715" y="29848"/>
                  </a:lnTo>
                  <a:lnTo>
                    <a:pt x="68853" y="15894"/>
                  </a:lnTo>
                  <a:lnTo>
                    <a:pt x="58042" y="5326"/>
                  </a:lnTo>
                  <a:lnTo>
                    <a:pt x="44659" y="0"/>
                  </a:lnTo>
                  <a:close/>
                </a:path>
                <a:path w="1400175" h="2029460">
                  <a:moveTo>
                    <a:pt x="45231" y="32023"/>
                  </a:moveTo>
                  <a:lnTo>
                    <a:pt x="29483" y="42691"/>
                  </a:lnTo>
                  <a:lnTo>
                    <a:pt x="49873" y="72612"/>
                  </a:lnTo>
                  <a:lnTo>
                    <a:pt x="58820" y="68853"/>
                  </a:lnTo>
                  <a:lnTo>
                    <a:pt x="65626" y="61892"/>
                  </a:lnTo>
                  <a:lnTo>
                    <a:pt x="45231" y="32023"/>
                  </a:lnTo>
                  <a:close/>
                </a:path>
                <a:path w="1400175" h="2029460">
                  <a:moveTo>
                    <a:pt x="74726" y="32023"/>
                  </a:moveTo>
                  <a:lnTo>
                    <a:pt x="45231" y="32023"/>
                  </a:lnTo>
                  <a:lnTo>
                    <a:pt x="65626" y="61892"/>
                  </a:lnTo>
                  <a:lnTo>
                    <a:pt x="69389" y="58042"/>
                  </a:lnTo>
                  <a:lnTo>
                    <a:pt x="74791" y="44469"/>
                  </a:lnTo>
                  <a:lnTo>
                    <a:pt x="74726" y="32023"/>
                  </a:lnTo>
                  <a:close/>
                </a:path>
                <a:path w="1400175" h="2029460">
                  <a:moveTo>
                    <a:pt x="120288" y="142132"/>
                  </a:moveTo>
                  <a:lnTo>
                    <a:pt x="104667" y="152927"/>
                  </a:lnTo>
                  <a:lnTo>
                    <a:pt x="147593" y="215792"/>
                  </a:lnTo>
                  <a:lnTo>
                    <a:pt x="163341" y="205124"/>
                  </a:lnTo>
                  <a:lnTo>
                    <a:pt x="120288" y="142132"/>
                  </a:lnTo>
                  <a:close/>
                </a:path>
                <a:path w="1400175" h="2029460">
                  <a:moveTo>
                    <a:pt x="195472" y="252368"/>
                  </a:moveTo>
                  <a:lnTo>
                    <a:pt x="179724" y="263036"/>
                  </a:lnTo>
                  <a:lnTo>
                    <a:pt x="222650" y="326028"/>
                  </a:lnTo>
                  <a:lnTo>
                    <a:pt x="238398" y="315233"/>
                  </a:lnTo>
                  <a:lnTo>
                    <a:pt x="195472" y="252368"/>
                  </a:lnTo>
                  <a:close/>
                </a:path>
                <a:path w="1400175" h="2029460">
                  <a:moveTo>
                    <a:pt x="270656" y="362477"/>
                  </a:moveTo>
                  <a:lnTo>
                    <a:pt x="254908" y="373272"/>
                  </a:lnTo>
                  <a:lnTo>
                    <a:pt x="297834" y="436137"/>
                  </a:lnTo>
                  <a:lnTo>
                    <a:pt x="313582" y="425469"/>
                  </a:lnTo>
                  <a:lnTo>
                    <a:pt x="270656" y="362477"/>
                  </a:lnTo>
                  <a:close/>
                </a:path>
                <a:path w="1400175" h="2029460">
                  <a:moveTo>
                    <a:pt x="345713" y="472713"/>
                  </a:moveTo>
                  <a:lnTo>
                    <a:pt x="329965" y="483381"/>
                  </a:lnTo>
                  <a:lnTo>
                    <a:pt x="372891" y="546373"/>
                  </a:lnTo>
                  <a:lnTo>
                    <a:pt x="388639" y="535578"/>
                  </a:lnTo>
                  <a:lnTo>
                    <a:pt x="345713" y="472713"/>
                  </a:lnTo>
                  <a:close/>
                </a:path>
                <a:path w="1400175" h="2029460">
                  <a:moveTo>
                    <a:pt x="420897" y="582822"/>
                  </a:moveTo>
                  <a:lnTo>
                    <a:pt x="405149" y="593617"/>
                  </a:lnTo>
                  <a:lnTo>
                    <a:pt x="448075" y="656482"/>
                  </a:lnTo>
                  <a:lnTo>
                    <a:pt x="463823" y="645814"/>
                  </a:lnTo>
                  <a:lnTo>
                    <a:pt x="420897" y="582822"/>
                  </a:lnTo>
                  <a:close/>
                </a:path>
                <a:path w="1400175" h="2029460">
                  <a:moveTo>
                    <a:pt x="495954" y="693058"/>
                  </a:moveTo>
                  <a:lnTo>
                    <a:pt x="480206" y="703726"/>
                  </a:lnTo>
                  <a:lnTo>
                    <a:pt x="523132" y="766718"/>
                  </a:lnTo>
                  <a:lnTo>
                    <a:pt x="538880" y="755923"/>
                  </a:lnTo>
                  <a:lnTo>
                    <a:pt x="495954" y="693058"/>
                  </a:lnTo>
                  <a:close/>
                </a:path>
                <a:path w="1400175" h="2029460">
                  <a:moveTo>
                    <a:pt x="571138" y="803167"/>
                  </a:moveTo>
                  <a:lnTo>
                    <a:pt x="555390" y="813962"/>
                  </a:lnTo>
                  <a:lnTo>
                    <a:pt x="598316" y="876827"/>
                  </a:lnTo>
                  <a:lnTo>
                    <a:pt x="614064" y="866159"/>
                  </a:lnTo>
                  <a:lnTo>
                    <a:pt x="571138" y="803167"/>
                  </a:lnTo>
                  <a:close/>
                </a:path>
                <a:path w="1400175" h="2029460">
                  <a:moveTo>
                    <a:pt x="646195" y="913403"/>
                  </a:moveTo>
                  <a:lnTo>
                    <a:pt x="630447" y="924071"/>
                  </a:lnTo>
                  <a:lnTo>
                    <a:pt x="673373" y="987063"/>
                  </a:lnTo>
                  <a:lnTo>
                    <a:pt x="689121" y="976268"/>
                  </a:lnTo>
                  <a:lnTo>
                    <a:pt x="646195" y="913403"/>
                  </a:lnTo>
                  <a:close/>
                </a:path>
                <a:path w="1400175" h="2029460">
                  <a:moveTo>
                    <a:pt x="721379" y="1023512"/>
                  </a:moveTo>
                  <a:lnTo>
                    <a:pt x="705631" y="1034307"/>
                  </a:lnTo>
                  <a:lnTo>
                    <a:pt x="748557" y="1097299"/>
                  </a:lnTo>
                  <a:lnTo>
                    <a:pt x="764305" y="1086504"/>
                  </a:lnTo>
                  <a:lnTo>
                    <a:pt x="721379" y="1023512"/>
                  </a:lnTo>
                  <a:close/>
                </a:path>
                <a:path w="1400175" h="2029460">
                  <a:moveTo>
                    <a:pt x="796436" y="1133748"/>
                  </a:moveTo>
                  <a:lnTo>
                    <a:pt x="780815" y="1144416"/>
                  </a:lnTo>
                  <a:lnTo>
                    <a:pt x="823741" y="1207408"/>
                  </a:lnTo>
                  <a:lnTo>
                    <a:pt x="839362" y="1196740"/>
                  </a:lnTo>
                  <a:lnTo>
                    <a:pt x="796436" y="1133748"/>
                  </a:lnTo>
                  <a:close/>
                </a:path>
                <a:path w="1400175" h="2029460">
                  <a:moveTo>
                    <a:pt x="871620" y="1243857"/>
                  </a:moveTo>
                  <a:lnTo>
                    <a:pt x="855872" y="1254652"/>
                  </a:lnTo>
                  <a:lnTo>
                    <a:pt x="898798" y="1317644"/>
                  </a:lnTo>
                  <a:lnTo>
                    <a:pt x="914546" y="1306849"/>
                  </a:lnTo>
                  <a:lnTo>
                    <a:pt x="871620" y="1243857"/>
                  </a:lnTo>
                  <a:close/>
                </a:path>
                <a:path w="1400175" h="2029460">
                  <a:moveTo>
                    <a:pt x="946804" y="1354093"/>
                  </a:moveTo>
                  <a:lnTo>
                    <a:pt x="931056" y="1364761"/>
                  </a:lnTo>
                  <a:lnTo>
                    <a:pt x="973982" y="1427753"/>
                  </a:lnTo>
                  <a:lnTo>
                    <a:pt x="989730" y="1417085"/>
                  </a:lnTo>
                  <a:lnTo>
                    <a:pt x="946804" y="1354093"/>
                  </a:lnTo>
                  <a:close/>
                </a:path>
                <a:path w="1400175" h="2029460">
                  <a:moveTo>
                    <a:pt x="1021861" y="1464202"/>
                  </a:moveTo>
                  <a:lnTo>
                    <a:pt x="1006113" y="1474997"/>
                  </a:lnTo>
                  <a:lnTo>
                    <a:pt x="1049039" y="1537989"/>
                  </a:lnTo>
                  <a:lnTo>
                    <a:pt x="1064787" y="1527194"/>
                  </a:lnTo>
                  <a:lnTo>
                    <a:pt x="1021861" y="1464202"/>
                  </a:lnTo>
                  <a:close/>
                </a:path>
                <a:path w="1400175" h="2029460">
                  <a:moveTo>
                    <a:pt x="1097045" y="1574438"/>
                  </a:moveTo>
                  <a:lnTo>
                    <a:pt x="1081297" y="1585106"/>
                  </a:lnTo>
                  <a:lnTo>
                    <a:pt x="1124223" y="1648098"/>
                  </a:lnTo>
                  <a:lnTo>
                    <a:pt x="1139971" y="1637430"/>
                  </a:lnTo>
                  <a:lnTo>
                    <a:pt x="1097045" y="1574438"/>
                  </a:lnTo>
                  <a:close/>
                </a:path>
                <a:path w="1400175" h="2029460">
                  <a:moveTo>
                    <a:pt x="1172102" y="1684547"/>
                  </a:moveTo>
                  <a:lnTo>
                    <a:pt x="1156354" y="1695342"/>
                  </a:lnTo>
                  <a:lnTo>
                    <a:pt x="1199280" y="1758334"/>
                  </a:lnTo>
                  <a:lnTo>
                    <a:pt x="1215028" y="1747539"/>
                  </a:lnTo>
                  <a:lnTo>
                    <a:pt x="1172102" y="1684547"/>
                  </a:lnTo>
                  <a:close/>
                </a:path>
                <a:path w="1400175" h="2029460">
                  <a:moveTo>
                    <a:pt x="1247286" y="1794783"/>
                  </a:moveTo>
                  <a:lnTo>
                    <a:pt x="1231538" y="1805451"/>
                  </a:lnTo>
                  <a:lnTo>
                    <a:pt x="1274464" y="1868443"/>
                  </a:lnTo>
                  <a:lnTo>
                    <a:pt x="1290212" y="1857775"/>
                  </a:lnTo>
                  <a:lnTo>
                    <a:pt x="1247286" y="1794783"/>
                  </a:lnTo>
                  <a:close/>
                </a:path>
                <a:path w="1400175" h="2029460">
                  <a:moveTo>
                    <a:pt x="1322343" y="1904930"/>
                  </a:moveTo>
                  <a:lnTo>
                    <a:pt x="1306595" y="1915662"/>
                  </a:lnTo>
                  <a:lnTo>
                    <a:pt x="1349521" y="1978629"/>
                  </a:lnTo>
                  <a:lnTo>
                    <a:pt x="1365269" y="1967897"/>
                  </a:lnTo>
                  <a:lnTo>
                    <a:pt x="1322343" y="1904930"/>
                  </a:lnTo>
                  <a:close/>
                </a:path>
                <a:path w="1400175" h="2029460">
                  <a:moveTo>
                    <a:pt x="1397527" y="2015103"/>
                  </a:moveTo>
                  <a:lnTo>
                    <a:pt x="1381779" y="2025834"/>
                  </a:lnTo>
                  <a:lnTo>
                    <a:pt x="1384065" y="2029124"/>
                  </a:lnTo>
                  <a:lnTo>
                    <a:pt x="1399813" y="2018392"/>
                  </a:lnTo>
                  <a:lnTo>
                    <a:pt x="1397527" y="2015103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7591806" y="5717285"/>
              <a:ext cx="2760980" cy="0"/>
            </a:xfrm>
            <a:custGeom>
              <a:avLst/>
              <a:gdLst/>
              <a:ahLst/>
              <a:cxnLst/>
              <a:rect l="l" t="t" r="r" b="b"/>
              <a:pathLst>
                <a:path w="2760979" h="0">
                  <a:moveTo>
                    <a:pt x="0" y="0"/>
                  </a:moveTo>
                  <a:lnTo>
                    <a:pt x="2760472" y="0"/>
                  </a:lnTo>
                </a:path>
              </a:pathLst>
            </a:custGeom>
            <a:ln w="19050">
              <a:solidFill>
                <a:srgbClr val="252525"/>
              </a:solidFill>
              <a:prstDash val="sys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174549" y="3669093"/>
              <a:ext cx="789940" cy="1122680"/>
            </a:xfrm>
            <a:custGeom>
              <a:avLst/>
              <a:gdLst/>
              <a:ahLst/>
              <a:cxnLst/>
              <a:rect l="l" t="t" r="r" b="b"/>
              <a:pathLst>
                <a:path w="789940" h="1122679">
                  <a:moveTo>
                    <a:pt x="105012" y="107930"/>
                  </a:moveTo>
                  <a:lnTo>
                    <a:pt x="98234" y="114871"/>
                  </a:lnTo>
                  <a:lnTo>
                    <a:pt x="89245" y="118673"/>
                  </a:lnTo>
                  <a:lnTo>
                    <a:pt x="97472" y="130746"/>
                  </a:lnTo>
                  <a:lnTo>
                    <a:pt x="113220" y="119951"/>
                  </a:lnTo>
                  <a:lnTo>
                    <a:pt x="105012" y="107930"/>
                  </a:lnTo>
                  <a:close/>
                </a:path>
                <a:path w="789940" h="1122679">
                  <a:moveTo>
                    <a:pt x="74215" y="0"/>
                  </a:moveTo>
                  <a:lnTo>
                    <a:pt x="49845" y="138"/>
                  </a:lnTo>
                  <a:lnTo>
                    <a:pt x="26606" y="9969"/>
                  </a:lnTo>
                  <a:lnTo>
                    <a:pt x="9005" y="27993"/>
                  </a:lnTo>
                  <a:lnTo>
                    <a:pt x="0" y="50625"/>
                  </a:lnTo>
                  <a:lnTo>
                    <a:pt x="36" y="57086"/>
                  </a:lnTo>
                  <a:lnTo>
                    <a:pt x="138" y="74995"/>
                  </a:lnTo>
                  <a:lnTo>
                    <a:pt x="9969" y="98234"/>
                  </a:lnTo>
                  <a:lnTo>
                    <a:pt x="27993" y="115835"/>
                  </a:lnTo>
                  <a:lnTo>
                    <a:pt x="50625" y="124841"/>
                  </a:lnTo>
                  <a:lnTo>
                    <a:pt x="74995" y="124702"/>
                  </a:lnTo>
                  <a:lnTo>
                    <a:pt x="89245" y="118673"/>
                  </a:lnTo>
                  <a:lnTo>
                    <a:pt x="54546" y="67754"/>
                  </a:lnTo>
                  <a:lnTo>
                    <a:pt x="70294" y="57086"/>
                  </a:lnTo>
                  <a:lnTo>
                    <a:pt x="124743" y="57086"/>
                  </a:lnTo>
                  <a:lnTo>
                    <a:pt x="124702" y="49845"/>
                  </a:lnTo>
                  <a:lnTo>
                    <a:pt x="114871" y="26606"/>
                  </a:lnTo>
                  <a:lnTo>
                    <a:pt x="96847" y="9005"/>
                  </a:lnTo>
                  <a:lnTo>
                    <a:pt x="74215" y="0"/>
                  </a:lnTo>
                  <a:close/>
                </a:path>
                <a:path w="789940" h="1122679">
                  <a:moveTo>
                    <a:pt x="70294" y="57086"/>
                  </a:moveTo>
                  <a:lnTo>
                    <a:pt x="54546" y="67754"/>
                  </a:lnTo>
                  <a:lnTo>
                    <a:pt x="89245" y="118673"/>
                  </a:lnTo>
                  <a:lnTo>
                    <a:pt x="98234" y="114871"/>
                  </a:lnTo>
                  <a:lnTo>
                    <a:pt x="105012" y="107930"/>
                  </a:lnTo>
                  <a:lnTo>
                    <a:pt x="70294" y="57086"/>
                  </a:lnTo>
                  <a:close/>
                </a:path>
                <a:path w="789940" h="1122679">
                  <a:moveTo>
                    <a:pt x="124743" y="57086"/>
                  </a:moveTo>
                  <a:lnTo>
                    <a:pt x="70294" y="57086"/>
                  </a:lnTo>
                  <a:lnTo>
                    <a:pt x="105012" y="107930"/>
                  </a:lnTo>
                  <a:lnTo>
                    <a:pt x="115835" y="96847"/>
                  </a:lnTo>
                  <a:lnTo>
                    <a:pt x="124841" y="74215"/>
                  </a:lnTo>
                  <a:lnTo>
                    <a:pt x="124743" y="57086"/>
                  </a:lnTo>
                  <a:close/>
                </a:path>
                <a:path w="789940" h="1122679">
                  <a:moveTo>
                    <a:pt x="145351" y="167195"/>
                  </a:moveTo>
                  <a:lnTo>
                    <a:pt x="129730" y="177990"/>
                  </a:lnTo>
                  <a:lnTo>
                    <a:pt x="172656" y="240855"/>
                  </a:lnTo>
                  <a:lnTo>
                    <a:pt x="188404" y="230187"/>
                  </a:lnTo>
                  <a:lnTo>
                    <a:pt x="145351" y="167195"/>
                  </a:lnTo>
                  <a:close/>
                </a:path>
                <a:path w="789940" h="1122679">
                  <a:moveTo>
                    <a:pt x="220535" y="277431"/>
                  </a:moveTo>
                  <a:lnTo>
                    <a:pt x="204787" y="288099"/>
                  </a:lnTo>
                  <a:lnTo>
                    <a:pt x="247713" y="351091"/>
                  </a:lnTo>
                  <a:lnTo>
                    <a:pt x="263461" y="340296"/>
                  </a:lnTo>
                  <a:lnTo>
                    <a:pt x="220535" y="277431"/>
                  </a:lnTo>
                  <a:close/>
                </a:path>
                <a:path w="789940" h="1122679">
                  <a:moveTo>
                    <a:pt x="295719" y="387540"/>
                  </a:moveTo>
                  <a:lnTo>
                    <a:pt x="279971" y="398335"/>
                  </a:lnTo>
                  <a:lnTo>
                    <a:pt x="322897" y="461200"/>
                  </a:lnTo>
                  <a:lnTo>
                    <a:pt x="338645" y="450532"/>
                  </a:lnTo>
                  <a:lnTo>
                    <a:pt x="295719" y="387540"/>
                  </a:lnTo>
                  <a:close/>
                </a:path>
                <a:path w="789940" h="1122679">
                  <a:moveTo>
                    <a:pt x="370776" y="497776"/>
                  </a:moveTo>
                  <a:lnTo>
                    <a:pt x="355028" y="508444"/>
                  </a:lnTo>
                  <a:lnTo>
                    <a:pt x="397954" y="571436"/>
                  </a:lnTo>
                  <a:lnTo>
                    <a:pt x="413702" y="560641"/>
                  </a:lnTo>
                  <a:lnTo>
                    <a:pt x="370776" y="497776"/>
                  </a:lnTo>
                  <a:close/>
                </a:path>
                <a:path w="789940" h="1122679">
                  <a:moveTo>
                    <a:pt x="445960" y="607885"/>
                  </a:moveTo>
                  <a:lnTo>
                    <a:pt x="430212" y="618680"/>
                  </a:lnTo>
                  <a:lnTo>
                    <a:pt x="473138" y="681545"/>
                  </a:lnTo>
                  <a:lnTo>
                    <a:pt x="488886" y="670877"/>
                  </a:lnTo>
                  <a:lnTo>
                    <a:pt x="445960" y="607885"/>
                  </a:lnTo>
                  <a:close/>
                </a:path>
                <a:path w="789940" h="1122679">
                  <a:moveTo>
                    <a:pt x="521017" y="718121"/>
                  </a:moveTo>
                  <a:lnTo>
                    <a:pt x="505269" y="728789"/>
                  </a:lnTo>
                  <a:lnTo>
                    <a:pt x="548195" y="791781"/>
                  </a:lnTo>
                  <a:lnTo>
                    <a:pt x="563943" y="780986"/>
                  </a:lnTo>
                  <a:lnTo>
                    <a:pt x="521017" y="718121"/>
                  </a:lnTo>
                  <a:close/>
                </a:path>
                <a:path w="789940" h="1122679">
                  <a:moveTo>
                    <a:pt x="596201" y="828230"/>
                  </a:moveTo>
                  <a:lnTo>
                    <a:pt x="580453" y="839025"/>
                  </a:lnTo>
                  <a:lnTo>
                    <a:pt x="623379" y="901890"/>
                  </a:lnTo>
                  <a:lnTo>
                    <a:pt x="639127" y="891222"/>
                  </a:lnTo>
                  <a:lnTo>
                    <a:pt x="596201" y="828230"/>
                  </a:lnTo>
                  <a:close/>
                </a:path>
                <a:path w="789940" h="1122679">
                  <a:moveTo>
                    <a:pt x="671258" y="938466"/>
                  </a:moveTo>
                  <a:lnTo>
                    <a:pt x="655510" y="949134"/>
                  </a:lnTo>
                  <a:lnTo>
                    <a:pt x="698436" y="1012126"/>
                  </a:lnTo>
                  <a:lnTo>
                    <a:pt x="714184" y="1001331"/>
                  </a:lnTo>
                  <a:lnTo>
                    <a:pt x="671258" y="938466"/>
                  </a:lnTo>
                  <a:close/>
                </a:path>
                <a:path w="789940" h="1122679">
                  <a:moveTo>
                    <a:pt x="746442" y="1048575"/>
                  </a:moveTo>
                  <a:lnTo>
                    <a:pt x="730694" y="1059370"/>
                  </a:lnTo>
                  <a:lnTo>
                    <a:pt x="773620" y="1122362"/>
                  </a:lnTo>
                  <a:lnTo>
                    <a:pt x="789368" y="1111567"/>
                  </a:lnTo>
                  <a:lnTo>
                    <a:pt x="746442" y="1048575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6165506" y="2186352"/>
              <a:ext cx="1261745" cy="1840864"/>
            </a:xfrm>
            <a:custGeom>
              <a:avLst/>
              <a:gdLst/>
              <a:ahLst/>
              <a:cxnLst/>
              <a:rect l="l" t="t" r="r" b="b"/>
              <a:pathLst>
                <a:path w="1261745" h="1840864">
                  <a:moveTo>
                    <a:pt x="104584" y="108099"/>
                  </a:moveTo>
                  <a:lnTo>
                    <a:pt x="97752" y="115014"/>
                  </a:lnTo>
                  <a:lnTo>
                    <a:pt x="88723" y="118752"/>
                  </a:lnTo>
                  <a:lnTo>
                    <a:pt x="96863" y="130889"/>
                  </a:lnTo>
                  <a:lnTo>
                    <a:pt x="112738" y="120221"/>
                  </a:lnTo>
                  <a:lnTo>
                    <a:pt x="104584" y="108099"/>
                  </a:lnTo>
                  <a:close/>
                </a:path>
                <a:path w="1261745" h="1840864">
                  <a:moveTo>
                    <a:pt x="74527" y="0"/>
                  </a:moveTo>
                  <a:lnTo>
                    <a:pt x="50086" y="0"/>
                  </a:lnTo>
                  <a:lnTo>
                    <a:pt x="26886" y="9604"/>
                  </a:lnTo>
                  <a:lnTo>
                    <a:pt x="9168" y="27537"/>
                  </a:lnTo>
                  <a:lnTo>
                    <a:pt x="10" y="50166"/>
                  </a:lnTo>
                  <a:lnTo>
                    <a:pt x="0" y="74517"/>
                  </a:lnTo>
                  <a:lnTo>
                    <a:pt x="9614" y="97742"/>
                  </a:lnTo>
                  <a:lnTo>
                    <a:pt x="27547" y="115460"/>
                  </a:lnTo>
                  <a:lnTo>
                    <a:pt x="50204" y="124656"/>
                  </a:lnTo>
                  <a:lnTo>
                    <a:pt x="74462" y="124656"/>
                  </a:lnTo>
                  <a:lnTo>
                    <a:pt x="88723" y="118752"/>
                  </a:lnTo>
                  <a:lnTo>
                    <a:pt x="54445" y="67643"/>
                  </a:lnTo>
                  <a:lnTo>
                    <a:pt x="70193" y="56975"/>
                  </a:lnTo>
                  <a:lnTo>
                    <a:pt x="124656" y="56975"/>
                  </a:lnTo>
                  <a:lnTo>
                    <a:pt x="124667" y="50166"/>
                  </a:lnTo>
                  <a:lnTo>
                    <a:pt x="115024" y="26876"/>
                  </a:lnTo>
                  <a:lnTo>
                    <a:pt x="97092" y="9157"/>
                  </a:lnTo>
                  <a:lnTo>
                    <a:pt x="74527" y="0"/>
                  </a:lnTo>
                  <a:close/>
                </a:path>
                <a:path w="1261745" h="1840864">
                  <a:moveTo>
                    <a:pt x="70193" y="56975"/>
                  </a:moveTo>
                  <a:lnTo>
                    <a:pt x="54445" y="67643"/>
                  </a:lnTo>
                  <a:lnTo>
                    <a:pt x="88723" y="118752"/>
                  </a:lnTo>
                  <a:lnTo>
                    <a:pt x="97752" y="115014"/>
                  </a:lnTo>
                  <a:lnTo>
                    <a:pt x="104584" y="108099"/>
                  </a:lnTo>
                  <a:lnTo>
                    <a:pt x="70193" y="56975"/>
                  </a:lnTo>
                  <a:close/>
                </a:path>
                <a:path w="1261745" h="1840864">
                  <a:moveTo>
                    <a:pt x="124656" y="56975"/>
                  </a:moveTo>
                  <a:lnTo>
                    <a:pt x="70193" y="56975"/>
                  </a:lnTo>
                  <a:lnTo>
                    <a:pt x="104584" y="108099"/>
                  </a:lnTo>
                  <a:lnTo>
                    <a:pt x="115471" y="97081"/>
                  </a:lnTo>
                  <a:lnTo>
                    <a:pt x="124629" y="74517"/>
                  </a:lnTo>
                  <a:lnTo>
                    <a:pt x="124656" y="56975"/>
                  </a:lnTo>
                  <a:close/>
                </a:path>
                <a:path w="1261745" h="1840864">
                  <a:moveTo>
                    <a:pt x="144615" y="167719"/>
                  </a:moveTo>
                  <a:lnTo>
                    <a:pt x="128740" y="178260"/>
                  </a:lnTo>
                  <a:lnTo>
                    <a:pt x="171285" y="241506"/>
                  </a:lnTo>
                  <a:lnTo>
                    <a:pt x="187033" y="230965"/>
                  </a:lnTo>
                  <a:lnTo>
                    <a:pt x="144615" y="167719"/>
                  </a:lnTo>
                  <a:close/>
                </a:path>
                <a:path w="1261745" h="1840864">
                  <a:moveTo>
                    <a:pt x="218910" y="278336"/>
                  </a:moveTo>
                  <a:lnTo>
                    <a:pt x="203162" y="289004"/>
                  </a:lnTo>
                  <a:lnTo>
                    <a:pt x="245580" y="352250"/>
                  </a:lnTo>
                  <a:lnTo>
                    <a:pt x="261455" y="341582"/>
                  </a:lnTo>
                  <a:lnTo>
                    <a:pt x="218910" y="278336"/>
                  </a:lnTo>
                  <a:close/>
                </a:path>
                <a:path w="1261745" h="1840864">
                  <a:moveTo>
                    <a:pt x="293332" y="389080"/>
                  </a:moveTo>
                  <a:lnTo>
                    <a:pt x="277457" y="399748"/>
                  </a:lnTo>
                  <a:lnTo>
                    <a:pt x="320002" y="462994"/>
                  </a:lnTo>
                  <a:lnTo>
                    <a:pt x="335750" y="452326"/>
                  </a:lnTo>
                  <a:lnTo>
                    <a:pt x="293332" y="389080"/>
                  </a:lnTo>
                  <a:close/>
                </a:path>
                <a:path w="1261745" h="1840864">
                  <a:moveTo>
                    <a:pt x="367627" y="499824"/>
                  </a:moveTo>
                  <a:lnTo>
                    <a:pt x="351879" y="510365"/>
                  </a:lnTo>
                  <a:lnTo>
                    <a:pt x="394297" y="573611"/>
                  </a:lnTo>
                  <a:lnTo>
                    <a:pt x="410172" y="563070"/>
                  </a:lnTo>
                  <a:lnTo>
                    <a:pt x="367627" y="499824"/>
                  </a:lnTo>
                  <a:close/>
                </a:path>
                <a:path w="1261745" h="1840864">
                  <a:moveTo>
                    <a:pt x="442049" y="610441"/>
                  </a:moveTo>
                  <a:lnTo>
                    <a:pt x="426174" y="621109"/>
                  </a:lnTo>
                  <a:lnTo>
                    <a:pt x="468719" y="684355"/>
                  </a:lnTo>
                  <a:lnTo>
                    <a:pt x="484467" y="673687"/>
                  </a:lnTo>
                  <a:lnTo>
                    <a:pt x="442049" y="610441"/>
                  </a:lnTo>
                  <a:close/>
                </a:path>
                <a:path w="1261745" h="1840864">
                  <a:moveTo>
                    <a:pt x="516344" y="721185"/>
                  </a:moveTo>
                  <a:lnTo>
                    <a:pt x="500596" y="731726"/>
                  </a:lnTo>
                  <a:lnTo>
                    <a:pt x="543014" y="794972"/>
                  </a:lnTo>
                  <a:lnTo>
                    <a:pt x="558889" y="784431"/>
                  </a:lnTo>
                  <a:lnTo>
                    <a:pt x="516344" y="721185"/>
                  </a:lnTo>
                  <a:close/>
                </a:path>
                <a:path w="1261745" h="1840864">
                  <a:moveTo>
                    <a:pt x="590766" y="831802"/>
                  </a:moveTo>
                  <a:lnTo>
                    <a:pt x="574891" y="842470"/>
                  </a:lnTo>
                  <a:lnTo>
                    <a:pt x="617436" y="905716"/>
                  </a:lnTo>
                  <a:lnTo>
                    <a:pt x="633184" y="895048"/>
                  </a:lnTo>
                  <a:lnTo>
                    <a:pt x="590766" y="831802"/>
                  </a:lnTo>
                  <a:close/>
                </a:path>
                <a:path w="1261745" h="1840864">
                  <a:moveTo>
                    <a:pt x="665061" y="942546"/>
                  </a:moveTo>
                  <a:lnTo>
                    <a:pt x="649313" y="953214"/>
                  </a:lnTo>
                  <a:lnTo>
                    <a:pt x="691731" y="1016460"/>
                  </a:lnTo>
                  <a:lnTo>
                    <a:pt x="707606" y="1005792"/>
                  </a:lnTo>
                  <a:lnTo>
                    <a:pt x="665061" y="942546"/>
                  </a:lnTo>
                  <a:close/>
                </a:path>
                <a:path w="1261745" h="1840864">
                  <a:moveTo>
                    <a:pt x="739483" y="1053290"/>
                  </a:moveTo>
                  <a:lnTo>
                    <a:pt x="723608" y="1063831"/>
                  </a:lnTo>
                  <a:lnTo>
                    <a:pt x="766153" y="1127077"/>
                  </a:lnTo>
                  <a:lnTo>
                    <a:pt x="781901" y="1116536"/>
                  </a:lnTo>
                  <a:lnTo>
                    <a:pt x="739483" y="1053290"/>
                  </a:lnTo>
                  <a:close/>
                </a:path>
                <a:path w="1261745" h="1840864">
                  <a:moveTo>
                    <a:pt x="813778" y="1163907"/>
                  </a:moveTo>
                  <a:lnTo>
                    <a:pt x="798030" y="1174575"/>
                  </a:lnTo>
                  <a:lnTo>
                    <a:pt x="840448" y="1237821"/>
                  </a:lnTo>
                  <a:lnTo>
                    <a:pt x="856323" y="1227153"/>
                  </a:lnTo>
                  <a:lnTo>
                    <a:pt x="813778" y="1163907"/>
                  </a:lnTo>
                  <a:close/>
                </a:path>
                <a:path w="1261745" h="1840864">
                  <a:moveTo>
                    <a:pt x="888200" y="1274651"/>
                  </a:moveTo>
                  <a:lnTo>
                    <a:pt x="872325" y="1285192"/>
                  </a:lnTo>
                  <a:lnTo>
                    <a:pt x="914870" y="1348438"/>
                  </a:lnTo>
                  <a:lnTo>
                    <a:pt x="930618" y="1337897"/>
                  </a:lnTo>
                  <a:lnTo>
                    <a:pt x="888200" y="1274651"/>
                  </a:lnTo>
                  <a:close/>
                </a:path>
                <a:path w="1261745" h="1840864">
                  <a:moveTo>
                    <a:pt x="962495" y="1385268"/>
                  </a:moveTo>
                  <a:lnTo>
                    <a:pt x="946747" y="1395936"/>
                  </a:lnTo>
                  <a:lnTo>
                    <a:pt x="989165" y="1459182"/>
                  </a:lnTo>
                  <a:lnTo>
                    <a:pt x="1005040" y="1448514"/>
                  </a:lnTo>
                  <a:lnTo>
                    <a:pt x="962495" y="1385268"/>
                  </a:lnTo>
                  <a:close/>
                </a:path>
                <a:path w="1261745" h="1840864">
                  <a:moveTo>
                    <a:pt x="1036917" y="1496012"/>
                  </a:moveTo>
                  <a:lnTo>
                    <a:pt x="1021042" y="1506680"/>
                  </a:lnTo>
                  <a:lnTo>
                    <a:pt x="1063587" y="1569926"/>
                  </a:lnTo>
                  <a:lnTo>
                    <a:pt x="1079335" y="1559258"/>
                  </a:lnTo>
                  <a:lnTo>
                    <a:pt x="1036917" y="1496012"/>
                  </a:lnTo>
                  <a:close/>
                </a:path>
                <a:path w="1261745" h="1840864">
                  <a:moveTo>
                    <a:pt x="1111212" y="1606756"/>
                  </a:moveTo>
                  <a:lnTo>
                    <a:pt x="1095464" y="1617297"/>
                  </a:lnTo>
                  <a:lnTo>
                    <a:pt x="1137882" y="1680543"/>
                  </a:lnTo>
                  <a:lnTo>
                    <a:pt x="1153757" y="1670002"/>
                  </a:lnTo>
                  <a:lnTo>
                    <a:pt x="1111212" y="1606756"/>
                  </a:lnTo>
                  <a:close/>
                </a:path>
                <a:path w="1261745" h="1840864">
                  <a:moveTo>
                    <a:pt x="1185634" y="1717373"/>
                  </a:moveTo>
                  <a:lnTo>
                    <a:pt x="1169759" y="1728041"/>
                  </a:lnTo>
                  <a:lnTo>
                    <a:pt x="1212304" y="1791287"/>
                  </a:lnTo>
                  <a:lnTo>
                    <a:pt x="1228052" y="1780619"/>
                  </a:lnTo>
                  <a:lnTo>
                    <a:pt x="1185634" y="1717373"/>
                  </a:lnTo>
                  <a:close/>
                </a:path>
                <a:path w="1261745" h="1840864">
                  <a:moveTo>
                    <a:pt x="1259929" y="1828117"/>
                  </a:moveTo>
                  <a:lnTo>
                    <a:pt x="1244181" y="1838658"/>
                  </a:lnTo>
                  <a:lnTo>
                    <a:pt x="1245578" y="1840817"/>
                  </a:lnTo>
                  <a:lnTo>
                    <a:pt x="1261326" y="1830149"/>
                  </a:lnTo>
                  <a:lnTo>
                    <a:pt x="1259929" y="182811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668779"/>
              <a:ext cx="7352538" cy="4580382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7620381" y="2671063"/>
            <a:ext cx="3206115" cy="6356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2000" spc="-70" b="1">
                <a:latin typeface="Arial"/>
                <a:cs typeface="Arial"/>
              </a:rPr>
              <a:t>Y-</a:t>
            </a:r>
            <a:r>
              <a:rPr dirty="0" sz="2000" b="1">
                <a:latin typeface="Arial"/>
                <a:cs typeface="Arial"/>
              </a:rPr>
              <a:t>Warm</a:t>
            </a:r>
            <a:r>
              <a:rPr dirty="0" sz="2000" spc="-7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internal</a:t>
            </a:r>
            <a:r>
              <a:rPr dirty="0" sz="2000" spc="-7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structure: honeycomb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8745" rIns="0" bIns="0" rtlCol="0" vert="horz">
            <a:spAutoFit/>
          </a:bodyPr>
          <a:lstStyle/>
          <a:p>
            <a:pPr marL="2036445">
              <a:lnSpc>
                <a:spcPct val="100000"/>
              </a:lnSpc>
              <a:spcBef>
                <a:spcPts val="100"/>
              </a:spcBef>
            </a:pPr>
            <a:r>
              <a:rPr dirty="0"/>
              <a:t>2.2</a:t>
            </a:r>
            <a:r>
              <a:rPr dirty="0" spc="-50"/>
              <a:t> </a:t>
            </a:r>
            <a:r>
              <a:rPr dirty="0"/>
              <a:t>Microstructure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85"/>
              <a:t> </a:t>
            </a:r>
            <a:r>
              <a:rPr dirty="0" spc="-75"/>
              <a:t>Y-</a:t>
            </a:r>
            <a:r>
              <a:rPr dirty="0" spc="-20"/>
              <a:t>Warm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2062733" y="1330198"/>
            <a:ext cx="3110865" cy="26924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latin typeface="Arial"/>
                <a:cs typeface="Arial"/>
              </a:rPr>
              <a:t>3-</a:t>
            </a:r>
            <a:r>
              <a:rPr dirty="0" sz="1600" b="1">
                <a:latin typeface="Arial"/>
                <a:cs typeface="Arial"/>
              </a:rPr>
              <a:t>D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Pattern</a:t>
            </a:r>
            <a:r>
              <a:rPr dirty="0" sz="1600" spc="-2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of</a:t>
            </a:r>
            <a:r>
              <a:rPr dirty="0" sz="1600" spc="-60" b="1">
                <a:latin typeface="Arial"/>
                <a:cs typeface="Arial"/>
              </a:rPr>
              <a:t> </a:t>
            </a:r>
            <a:r>
              <a:rPr dirty="0" sz="1600" spc="-55" b="1">
                <a:latin typeface="Arial"/>
                <a:cs typeface="Arial"/>
              </a:rPr>
              <a:t>Y-</a:t>
            </a:r>
            <a:r>
              <a:rPr dirty="0" sz="1600" b="1">
                <a:latin typeface="Arial"/>
                <a:cs typeface="Arial"/>
              </a:rPr>
              <a:t>Warm</a:t>
            </a:r>
            <a:r>
              <a:rPr dirty="0" sz="1600" spc="-35" b="1">
                <a:latin typeface="Arial"/>
                <a:cs typeface="Arial"/>
              </a:rPr>
              <a:t> </a:t>
            </a:r>
            <a:r>
              <a:rPr dirty="0" sz="1600" b="1">
                <a:latin typeface="Arial"/>
                <a:cs typeface="Arial"/>
              </a:rPr>
              <a:t>under</a:t>
            </a:r>
            <a:r>
              <a:rPr dirty="0" sz="1600" spc="-20" b="1">
                <a:latin typeface="Arial"/>
                <a:cs typeface="Arial"/>
              </a:rPr>
              <a:t> </a:t>
            </a:r>
            <a:r>
              <a:rPr dirty="0" sz="1600" spc="-25" b="1">
                <a:latin typeface="Arial"/>
                <a:cs typeface="Arial"/>
              </a:rPr>
              <a:t>CT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329931" y="2526893"/>
            <a:ext cx="3841750" cy="17633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55600" marR="85090" indent="-343535">
              <a:lnSpc>
                <a:spcPct val="113999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Effective</a:t>
            </a:r>
            <a:r>
              <a:rPr dirty="0" sz="2000" spc="-4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porosity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is</a:t>
            </a:r>
            <a:r>
              <a:rPr dirty="0" sz="2000" spc="-3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more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than </a:t>
            </a:r>
            <a:r>
              <a:rPr dirty="0" sz="2000">
                <a:latin typeface="Arial"/>
                <a:cs typeface="Arial"/>
              </a:rPr>
              <a:t>96%</a:t>
            </a:r>
            <a:r>
              <a:rPr dirty="0" sz="2000" spc="-2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(without</a:t>
            </a:r>
            <a:r>
              <a:rPr dirty="0" sz="2000" spc="-30">
                <a:latin typeface="Arial"/>
                <a:cs typeface="Arial"/>
              </a:rPr>
              <a:t> </a:t>
            </a:r>
            <a:r>
              <a:rPr dirty="0" sz="2000" spc="-10">
                <a:latin typeface="Arial"/>
                <a:cs typeface="Arial"/>
              </a:rPr>
              <a:t>skeleton).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355600" marR="5080" indent="-343535">
              <a:lnSpc>
                <a:spcPct val="113999"/>
              </a:lnSpc>
              <a:buChar char="•"/>
              <a:tabLst>
                <a:tab pos="355600" algn="l"/>
              </a:tabLst>
            </a:pPr>
            <a:r>
              <a:rPr dirty="0" sz="2000">
                <a:latin typeface="Arial"/>
                <a:cs typeface="Arial"/>
              </a:rPr>
              <a:t>White: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wall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4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bubble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cell </a:t>
            </a:r>
            <a:r>
              <a:rPr dirty="0" sz="2000">
                <a:latin typeface="Arial"/>
                <a:cs typeface="Arial"/>
              </a:rPr>
              <a:t>Black:</a:t>
            </a:r>
            <a:r>
              <a:rPr dirty="0" sz="2000" spc="-6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hollow</a:t>
            </a:r>
            <a:r>
              <a:rPr dirty="0" sz="2000" spc="-2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of</a:t>
            </a:r>
            <a:r>
              <a:rPr dirty="0" sz="2000" spc="-55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the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>
                <a:latin typeface="Arial"/>
                <a:cs typeface="Arial"/>
              </a:rPr>
              <a:t>bubble</a:t>
            </a:r>
            <a:r>
              <a:rPr dirty="0" sz="2000" spc="-50">
                <a:latin typeface="Arial"/>
                <a:cs typeface="Arial"/>
              </a:rPr>
              <a:t> </a:t>
            </a:r>
            <a:r>
              <a:rPr dirty="0" sz="2000" spc="-20">
                <a:latin typeface="Arial"/>
                <a:cs typeface="Arial"/>
              </a:rPr>
              <a:t>cell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77111"/>
            <a:ext cx="7299198" cy="4618482"/>
          </a:xfrm>
          <a:prstGeom prst="rect">
            <a:avLst/>
          </a:prstGeom>
        </p:spPr>
      </p:pic>
      <p:sp>
        <p:nvSpPr>
          <p:cNvPr id="5" name="object 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92531" rIns="0" bIns="0" rtlCol="0" vert="horz">
            <a:spAutoFit/>
          </a:bodyPr>
          <a:lstStyle/>
          <a:p>
            <a:pPr marL="1418590">
              <a:lnSpc>
                <a:spcPct val="100000"/>
              </a:lnSpc>
              <a:spcBef>
                <a:spcPts val="95"/>
              </a:spcBef>
            </a:pPr>
            <a:r>
              <a:rPr dirty="0" sz="2800">
                <a:latin typeface="Adobe Gothic Std B"/>
                <a:cs typeface="Adobe Gothic Std B"/>
              </a:rPr>
              <a:t>2.3</a:t>
            </a:r>
            <a:r>
              <a:rPr dirty="0" sz="2800" spc="-15">
                <a:latin typeface="Adobe Gothic Std B"/>
                <a:cs typeface="Adobe Gothic Std B"/>
              </a:rPr>
              <a:t> </a:t>
            </a:r>
            <a:r>
              <a:rPr dirty="0" sz="2800" spc="-10">
                <a:latin typeface="Adobe Gothic Std B"/>
                <a:cs typeface="Adobe Gothic Std B"/>
              </a:rPr>
              <a:t>Value</a:t>
            </a:r>
            <a:r>
              <a:rPr dirty="0" sz="2800" spc="20">
                <a:latin typeface="Adobe Gothic Std B"/>
                <a:cs typeface="Adobe Gothic Std B"/>
              </a:rPr>
              <a:t> </a:t>
            </a:r>
            <a:r>
              <a:rPr dirty="0" sz="2800" spc="-25">
                <a:latin typeface="Adobe Gothic Std B"/>
                <a:cs typeface="Adobe Gothic Std B"/>
              </a:rPr>
              <a:t>proposition</a:t>
            </a:r>
            <a:r>
              <a:rPr dirty="0" sz="2800" spc="35">
                <a:latin typeface="Adobe Gothic Std B"/>
                <a:cs typeface="Adobe Gothic Std B"/>
              </a:rPr>
              <a:t> </a:t>
            </a:r>
            <a:r>
              <a:rPr dirty="0" sz="2800">
                <a:latin typeface="Adobe Gothic Std B"/>
                <a:cs typeface="Adobe Gothic Std B"/>
              </a:rPr>
              <a:t>of </a:t>
            </a:r>
            <a:r>
              <a:rPr dirty="0" sz="2800" spc="190">
                <a:latin typeface="Adobe Gothic Std B"/>
                <a:cs typeface="Adobe Gothic Std B"/>
              </a:rPr>
              <a:t>Y-</a:t>
            </a:r>
            <a:r>
              <a:rPr dirty="0" sz="2800" spc="-20">
                <a:latin typeface="Adobe Gothic Std B"/>
                <a:cs typeface="Adobe Gothic Std B"/>
              </a:rPr>
              <a:t>Warm</a:t>
            </a:r>
            <a:endParaRPr sz="2800">
              <a:latin typeface="Adobe Gothic Std B"/>
              <a:cs typeface="Adobe Gothic Std B"/>
            </a:endParaRPr>
          </a:p>
        </p:txBody>
      </p:sp>
      <p:sp>
        <p:nvSpPr>
          <p:cNvPr id="6" name="object 6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  <p:sp>
        <p:nvSpPr>
          <p:cNvPr id="3" name="object 3" descr=""/>
          <p:cNvSpPr txBox="1"/>
          <p:nvPr/>
        </p:nvSpPr>
        <p:spPr>
          <a:xfrm>
            <a:off x="961440" y="1542389"/>
            <a:ext cx="10302875" cy="35540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7685" marR="811530" indent="-515620">
              <a:lnSpc>
                <a:spcPct val="150000"/>
              </a:lnSpc>
              <a:spcBef>
                <a:spcPts val="100"/>
              </a:spcBef>
              <a:buAutoNum type="romanUcPeriod"/>
              <a:tabLst>
                <a:tab pos="527685" algn="l"/>
              </a:tabLst>
            </a:pPr>
            <a:r>
              <a:rPr dirty="0" sz="2000" b="1">
                <a:latin typeface="Arial"/>
                <a:cs typeface="Arial"/>
              </a:rPr>
              <a:t>Lowest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density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and</a:t>
            </a:r>
            <a:r>
              <a:rPr dirty="0" sz="2000" spc="-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lowest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thermal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conductivity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among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the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existing</a:t>
            </a:r>
            <a:r>
              <a:rPr dirty="0" sz="2000" spc="-40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textile </a:t>
            </a:r>
            <a:r>
              <a:rPr dirty="0" sz="2000" b="1">
                <a:latin typeface="Arial"/>
                <a:cs typeface="Arial"/>
              </a:rPr>
              <a:t>functional</a:t>
            </a:r>
            <a:r>
              <a:rPr dirty="0" sz="2000" spc="-3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materials.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0"/>
              </a:spcBef>
              <a:buFont typeface="Arial"/>
              <a:buAutoNum type="romanUcPeriod"/>
            </a:pPr>
            <a:endParaRPr sz="2000">
              <a:latin typeface="Arial"/>
              <a:cs typeface="Arial"/>
            </a:endParaRPr>
          </a:p>
          <a:p>
            <a:pPr marL="527685" marR="270510" indent="-515620">
              <a:lnSpc>
                <a:spcPct val="150000"/>
              </a:lnSpc>
              <a:buAutoNum type="romanUcPeriod"/>
              <a:tabLst>
                <a:tab pos="527685" algn="l"/>
              </a:tabLst>
            </a:pPr>
            <a:r>
              <a:rPr dirty="0" sz="2000" b="1">
                <a:latin typeface="Arial"/>
                <a:cs typeface="Arial"/>
              </a:rPr>
              <a:t>Different</a:t>
            </a:r>
            <a:r>
              <a:rPr dirty="0" sz="2000" spc="-6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from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the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fluffy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insulation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of</a:t>
            </a:r>
            <a:r>
              <a:rPr dirty="0" sz="2000" spc="-2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down</a:t>
            </a:r>
            <a:r>
              <a:rPr dirty="0" sz="2000" spc="-6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and</a:t>
            </a:r>
            <a:r>
              <a:rPr dirty="0" sz="2000" spc="-1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synthetic</a:t>
            </a:r>
            <a:r>
              <a:rPr dirty="0" sz="2000" spc="-20" b="1">
                <a:latin typeface="Arial"/>
                <a:cs typeface="Arial"/>
              </a:rPr>
              <a:t> fiber,</a:t>
            </a:r>
            <a:r>
              <a:rPr dirty="0" sz="2000" spc="-85" b="1">
                <a:latin typeface="Arial"/>
                <a:cs typeface="Arial"/>
              </a:rPr>
              <a:t> </a:t>
            </a:r>
            <a:r>
              <a:rPr dirty="0" sz="2000" spc="-65" b="1">
                <a:latin typeface="Arial"/>
                <a:cs typeface="Arial"/>
              </a:rPr>
              <a:t>Y-</a:t>
            </a:r>
            <a:r>
              <a:rPr dirty="0" sz="2000" b="1">
                <a:latin typeface="Arial"/>
                <a:cs typeface="Arial"/>
              </a:rPr>
              <a:t>Warm</a:t>
            </a:r>
            <a:r>
              <a:rPr dirty="0" sz="2000" spc="-45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offers</a:t>
            </a:r>
            <a:r>
              <a:rPr dirty="0" sz="2000" spc="-50" b="1">
                <a:latin typeface="Arial"/>
                <a:cs typeface="Arial"/>
              </a:rPr>
              <a:t> a </a:t>
            </a:r>
            <a:r>
              <a:rPr dirty="0" sz="2000" b="1">
                <a:latin typeface="Arial"/>
                <a:cs typeface="Arial"/>
              </a:rPr>
              <a:t>new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concept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of</a:t>
            </a:r>
            <a:r>
              <a:rPr dirty="0" sz="2000" spc="-2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warm-keeping</a:t>
            </a:r>
            <a:r>
              <a:rPr dirty="0" sz="2000" spc="-5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for</a:t>
            </a:r>
            <a:r>
              <a:rPr dirty="0" sz="2000" spc="-30" b="1">
                <a:latin typeface="Arial"/>
                <a:cs typeface="Arial"/>
              </a:rPr>
              <a:t> </a:t>
            </a:r>
            <a:r>
              <a:rPr dirty="0" sz="2000" b="1">
                <a:latin typeface="Arial"/>
                <a:cs typeface="Arial"/>
              </a:rPr>
              <a:t>winter</a:t>
            </a:r>
            <a:r>
              <a:rPr dirty="0" sz="2000" spc="-55" b="1">
                <a:latin typeface="Arial"/>
                <a:cs typeface="Arial"/>
              </a:rPr>
              <a:t> </a:t>
            </a:r>
            <a:r>
              <a:rPr dirty="0" sz="2000" spc="-10" b="1">
                <a:latin typeface="Arial"/>
                <a:cs typeface="Arial"/>
              </a:rPr>
              <a:t>fashion.</a:t>
            </a:r>
            <a:endParaRPr sz="2000">
              <a:latin typeface="Arial"/>
              <a:cs typeface="Arial"/>
            </a:endParaRPr>
          </a:p>
          <a:p>
            <a:pPr lvl="1" marL="527685" indent="-514984">
              <a:lnSpc>
                <a:spcPct val="100000"/>
              </a:lnSpc>
              <a:spcBef>
                <a:spcPts val="1135"/>
              </a:spcBef>
              <a:buChar char="•"/>
              <a:tabLst>
                <a:tab pos="527685" algn="l"/>
              </a:tabLst>
            </a:pPr>
            <a:r>
              <a:rPr dirty="0" sz="1800">
                <a:latin typeface="Arial"/>
                <a:cs typeface="Arial"/>
              </a:rPr>
              <a:t>Excellent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tactile</a:t>
            </a:r>
            <a:r>
              <a:rPr dirty="0" sz="1800" spc="-5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properties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but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light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non-fluffy.</a:t>
            </a:r>
            <a:endParaRPr sz="1800">
              <a:latin typeface="Arial"/>
              <a:cs typeface="Arial"/>
            </a:endParaRPr>
          </a:p>
          <a:p>
            <a:pPr lvl="1" marL="527685" indent="-514984">
              <a:lnSpc>
                <a:spcPct val="100000"/>
              </a:lnSpc>
              <a:spcBef>
                <a:spcPts val="1085"/>
              </a:spcBef>
              <a:buChar char="•"/>
              <a:tabLst>
                <a:tab pos="527685" algn="l"/>
              </a:tabLst>
            </a:pP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tactility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55">
                <a:latin typeface="Arial"/>
                <a:cs typeface="Arial"/>
              </a:rPr>
              <a:t> </a:t>
            </a:r>
            <a:r>
              <a:rPr dirty="0" sz="1800" spc="-90">
                <a:latin typeface="Arial"/>
                <a:cs typeface="Arial"/>
              </a:rPr>
              <a:t>Y-</a:t>
            </a:r>
            <a:r>
              <a:rPr dirty="0" sz="1800">
                <a:latin typeface="Arial"/>
                <a:cs typeface="Arial"/>
              </a:rPr>
              <a:t>Warm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stays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stable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and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warm</a:t>
            </a:r>
            <a:r>
              <a:rPr dirty="0" sz="1800" spc="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after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storing</a:t>
            </a:r>
            <a:r>
              <a:rPr dirty="0" sz="1800" spc="-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at</a:t>
            </a:r>
            <a:r>
              <a:rPr dirty="0" sz="1800" spc="-10">
                <a:latin typeface="Arial"/>
                <a:cs typeface="Arial"/>
              </a:rPr>
              <a:t> -</a:t>
            </a:r>
            <a:r>
              <a:rPr dirty="0" sz="1800">
                <a:latin typeface="Arial"/>
                <a:cs typeface="Arial"/>
              </a:rPr>
              <a:t>60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 spc="110">
                <a:latin typeface="PMingLiU"/>
                <a:cs typeface="PMingLiU"/>
              </a:rPr>
              <a:t>°</a:t>
            </a:r>
            <a:r>
              <a:rPr dirty="0" sz="1800" spc="110">
                <a:latin typeface="Arial"/>
                <a:cs typeface="Arial"/>
              </a:rPr>
              <a:t>C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for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 spc="-10">
                <a:latin typeface="Arial"/>
                <a:cs typeface="Arial"/>
              </a:rPr>
              <a:t>week.</a:t>
            </a:r>
            <a:endParaRPr sz="1800">
              <a:latin typeface="Arial"/>
              <a:cs typeface="Arial"/>
            </a:endParaRPr>
          </a:p>
          <a:p>
            <a:pPr lvl="1" marL="527685" indent="-514984">
              <a:lnSpc>
                <a:spcPct val="100000"/>
              </a:lnSpc>
              <a:spcBef>
                <a:spcPts val="1080"/>
              </a:spcBef>
              <a:buChar char="•"/>
              <a:tabLst>
                <a:tab pos="527685" algn="l"/>
              </a:tabLst>
            </a:pPr>
            <a:r>
              <a:rPr dirty="0" sz="1800" spc="-95">
                <a:latin typeface="Arial"/>
                <a:cs typeface="Arial"/>
              </a:rPr>
              <a:t>Y-</a:t>
            </a:r>
            <a:r>
              <a:rPr dirty="0" sz="1800" spc="-10">
                <a:latin typeface="Arial"/>
                <a:cs typeface="Arial"/>
              </a:rPr>
              <a:t>Warm</a:t>
            </a:r>
            <a:r>
              <a:rPr dirty="0" sz="1800" spc="-4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can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still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float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on</a:t>
            </a:r>
            <a:r>
              <a:rPr dirty="0" sz="1800" spc="-3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water</a:t>
            </a:r>
            <a:r>
              <a:rPr dirty="0" sz="1800" spc="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after</a:t>
            </a:r>
            <a:r>
              <a:rPr dirty="0" sz="1800" spc="-3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soaked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with</a:t>
            </a:r>
            <a:r>
              <a:rPr dirty="0" sz="1800" spc="1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water</a:t>
            </a:r>
            <a:r>
              <a:rPr dirty="0" sz="1800" spc="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which several</a:t>
            </a:r>
            <a:r>
              <a:rPr dirty="0" sz="1800" spc="-20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times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of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the</a:t>
            </a:r>
            <a:r>
              <a:rPr dirty="0" sz="1800" spc="-25">
                <a:latin typeface="Arial"/>
                <a:cs typeface="Arial"/>
              </a:rPr>
              <a:t> </a:t>
            </a:r>
            <a:r>
              <a:rPr dirty="0" sz="1800">
                <a:latin typeface="Arial"/>
                <a:cs typeface="Arial"/>
              </a:rPr>
              <a:t>original</a:t>
            </a:r>
            <a:r>
              <a:rPr dirty="0" sz="1800" spc="-10">
                <a:latin typeface="Arial"/>
                <a:cs typeface="Arial"/>
              </a:rPr>
              <a:t> weight.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61440" y="5619394"/>
            <a:ext cx="2806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latin typeface="Arial"/>
                <a:cs typeface="Arial"/>
              </a:rPr>
              <a:t>III.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468247" y="5619394"/>
            <a:ext cx="4178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Arial"/>
                <a:cs typeface="Arial"/>
              </a:rPr>
              <a:t>Moisture-</a:t>
            </a:r>
            <a:r>
              <a:rPr dirty="0" sz="1800" b="1">
                <a:latin typeface="Arial"/>
                <a:cs typeface="Arial"/>
              </a:rPr>
              <a:t>permeability</a:t>
            </a:r>
            <a:r>
              <a:rPr dirty="0" sz="1800" spc="-15" b="1">
                <a:latin typeface="Arial"/>
                <a:cs typeface="Arial"/>
              </a:rPr>
              <a:t> </a:t>
            </a:r>
            <a:r>
              <a:rPr dirty="0" sz="1800" b="1">
                <a:latin typeface="Arial"/>
                <a:cs typeface="Arial"/>
              </a:rPr>
              <a:t>and</a:t>
            </a:r>
            <a:r>
              <a:rPr dirty="0" sz="1800" spc="15" b="1">
                <a:latin typeface="Arial"/>
                <a:cs typeface="Arial"/>
              </a:rPr>
              <a:t> </a:t>
            </a:r>
            <a:r>
              <a:rPr dirty="0" sz="1800" spc="-10" b="1">
                <a:latin typeface="Arial"/>
                <a:cs typeface="Arial"/>
              </a:rPr>
              <a:t>fast-drying.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18745" rIns="0" bIns="0" rtlCol="0" vert="horz">
            <a:spAutoFit/>
          </a:bodyPr>
          <a:lstStyle/>
          <a:p>
            <a:pPr marL="1824989">
              <a:lnSpc>
                <a:spcPct val="100000"/>
              </a:lnSpc>
              <a:spcBef>
                <a:spcPts val="100"/>
              </a:spcBef>
            </a:pPr>
            <a:r>
              <a:rPr dirty="0"/>
              <a:t>2.4</a:t>
            </a:r>
            <a:r>
              <a:rPr dirty="0" spc="-45"/>
              <a:t> </a:t>
            </a:r>
            <a:r>
              <a:rPr dirty="0"/>
              <a:t>Physical</a:t>
            </a:r>
            <a:r>
              <a:rPr dirty="0" spc="-5"/>
              <a:t> </a:t>
            </a:r>
            <a:r>
              <a:rPr dirty="0"/>
              <a:t>property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80"/>
              <a:t> </a:t>
            </a:r>
            <a:r>
              <a:rPr dirty="0" spc="-75"/>
              <a:t>Y-</a:t>
            </a:r>
            <a:r>
              <a:rPr dirty="0" spc="-20"/>
              <a:t>Warm</a:t>
            </a:r>
          </a:p>
        </p:txBody>
      </p:sp>
      <p:sp>
        <p:nvSpPr>
          <p:cNvPr id="7" name="object 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10"/>
              </a:lnSpc>
            </a:pPr>
            <a:fld id="{81D60167-4931-47E6-BA6A-407CBD079E47}" type="slidenum">
              <a:rPr dirty="0" spc="40"/>
              <a:t>10</a:t>
            </a:fld>
          </a:p>
        </p:txBody>
      </p:sp>
      <p:graphicFrame>
        <p:nvGraphicFramePr>
          <p:cNvPr id="3" name="object 3" descr=""/>
          <p:cNvGraphicFramePr>
            <a:graphicFrameLocks noGrp="1"/>
          </p:cNvGraphicFramePr>
          <p:nvPr/>
        </p:nvGraphicFramePr>
        <p:xfrm>
          <a:off x="843394" y="1819275"/>
          <a:ext cx="10438765" cy="1686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3940"/>
                <a:gridCol w="1674494"/>
                <a:gridCol w="2516504"/>
                <a:gridCol w="2091054"/>
                <a:gridCol w="1756409"/>
              </a:tblGrid>
              <a:tr h="537845">
                <a:tc>
                  <a:txBody>
                    <a:bodyPr/>
                    <a:lstStyle/>
                    <a:p>
                      <a:pPr marL="1701164">
                        <a:lnSpc>
                          <a:spcPct val="100000"/>
                        </a:lnSpc>
                        <a:spcBef>
                          <a:spcPts val="59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Model</a:t>
                      </a:r>
                      <a:endParaRPr sz="1200">
                        <a:latin typeface="Adobe Gothic Std B"/>
                        <a:cs typeface="Adobe Gothic Std B"/>
                      </a:endParaRPr>
                    </a:p>
                    <a:p>
                      <a:pPr marL="297180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code</a:t>
                      </a:r>
                      <a:endParaRPr sz="12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7556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Color</a:t>
                      </a:r>
                      <a:endParaRPr sz="16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136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600" spc="-25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Thickness</a:t>
                      </a:r>
                      <a:r>
                        <a:rPr dirty="0" sz="1600" spc="3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dirty="0" sz="1600" spc="-2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(mm)</a:t>
                      </a:r>
                      <a:endParaRPr sz="16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136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Weight</a:t>
                      </a:r>
                      <a:r>
                        <a:rPr dirty="0" sz="1600" spc="-55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(g/m2)</a:t>
                      </a:r>
                      <a:endParaRPr sz="16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136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Width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dirty="0" sz="1600" spc="-2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(cm)</a:t>
                      </a:r>
                      <a:endParaRPr sz="16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13652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574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dirty="0" sz="1600">
                          <a:latin typeface="PMingLiU"/>
                          <a:cs typeface="PMingLiU"/>
                        </a:rPr>
                        <a:t>YW-</a:t>
                      </a:r>
                      <a:r>
                        <a:rPr dirty="0" sz="1600" spc="65">
                          <a:latin typeface="PMingLiU"/>
                          <a:cs typeface="PMingLiU"/>
                        </a:rPr>
                        <a:t>01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dirty="0" sz="1600" spc="70">
                          <a:latin typeface="PMingLiU"/>
                          <a:cs typeface="PMingLiU"/>
                        </a:rPr>
                        <a:t>white/grey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dirty="0" sz="1600" spc="65">
                          <a:latin typeface="PMingLiU"/>
                          <a:cs typeface="PMingLiU"/>
                        </a:rPr>
                        <a:t>0.7±0.1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dirty="0" sz="1600" spc="105">
                          <a:latin typeface="PMingLiU"/>
                          <a:cs typeface="PMingLiU"/>
                        </a:rPr>
                        <a:t>46±2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dirty="0" sz="1600" spc="105">
                          <a:latin typeface="PMingLiU"/>
                          <a:cs typeface="PMingLiU"/>
                        </a:rPr>
                        <a:t>150±2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3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74675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1600">
                          <a:latin typeface="PMingLiU"/>
                          <a:cs typeface="PMingLiU"/>
                        </a:rPr>
                        <a:t>YW-</a:t>
                      </a:r>
                      <a:r>
                        <a:rPr dirty="0" sz="1600" spc="65">
                          <a:latin typeface="PMingLiU"/>
                          <a:cs typeface="PMingLiU"/>
                        </a:rPr>
                        <a:t>03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1600" spc="70">
                          <a:latin typeface="PMingLiU"/>
                          <a:cs typeface="PMingLiU"/>
                        </a:rPr>
                        <a:t>white/grey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1600" spc="65">
                          <a:latin typeface="PMingLiU"/>
                          <a:cs typeface="PMingLiU"/>
                        </a:rPr>
                        <a:t>0.5±0.1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1600" spc="105">
                          <a:latin typeface="PMingLiU"/>
                          <a:cs typeface="PMingLiU"/>
                        </a:rPr>
                        <a:t>38±2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1600" spc="105">
                          <a:latin typeface="PMingLiU"/>
                          <a:cs typeface="PMingLiU"/>
                        </a:rPr>
                        <a:t>150±2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 descr=""/>
          <p:cNvGraphicFramePr>
            <a:graphicFrameLocks noGrp="1"/>
          </p:cNvGraphicFramePr>
          <p:nvPr/>
        </p:nvGraphicFramePr>
        <p:xfrm>
          <a:off x="831850" y="4271645"/>
          <a:ext cx="10450195" cy="17265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53870"/>
                <a:gridCol w="1887220"/>
                <a:gridCol w="2079625"/>
                <a:gridCol w="2282190"/>
                <a:gridCol w="2356485"/>
              </a:tblGrid>
              <a:tr h="578485">
                <a:tc>
                  <a:txBody>
                    <a:bodyPr/>
                    <a:lstStyle/>
                    <a:p>
                      <a:pPr marL="112458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dirty="0" sz="1200" spc="-1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Model</a:t>
                      </a:r>
                      <a:endParaRPr sz="1200">
                        <a:latin typeface="Adobe Gothic Std B"/>
                        <a:cs typeface="Adobe Gothic Std B"/>
                      </a:endParaRPr>
                    </a:p>
                    <a:p>
                      <a:pPr marL="190500">
                        <a:lnSpc>
                          <a:spcPct val="100000"/>
                        </a:lnSpc>
                        <a:spcBef>
                          <a:spcPts val="240"/>
                        </a:spcBef>
                      </a:pPr>
                      <a:r>
                        <a:rPr dirty="0" sz="1200" spc="-2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code</a:t>
                      </a:r>
                      <a:endParaRPr sz="12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9080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1600" spc="-1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Color</a:t>
                      </a:r>
                      <a:endParaRPr sz="16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3175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1600" spc="-2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Thickness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dirty="0" sz="1600" spc="-2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(mm)</a:t>
                      </a:r>
                      <a:endParaRPr sz="16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Weight</a:t>
                      </a:r>
                      <a:r>
                        <a:rPr dirty="0" sz="1600" spc="-55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(g/m2)</a:t>
                      </a:r>
                      <a:endParaRPr sz="16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r>
                        <a:rPr dirty="0" sz="160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Width</a:t>
                      </a:r>
                      <a:r>
                        <a:rPr dirty="0" sz="1600" spc="-5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 </a:t>
                      </a:r>
                      <a:r>
                        <a:rPr dirty="0" sz="1600" spc="-20" b="1">
                          <a:solidFill>
                            <a:srgbClr val="FFFFFF"/>
                          </a:solidFill>
                          <a:latin typeface="Adobe Gothic Std B"/>
                          <a:cs typeface="Adobe Gothic Std B"/>
                        </a:rPr>
                        <a:t>(cm)</a:t>
                      </a:r>
                      <a:endParaRPr sz="1600">
                        <a:latin typeface="Adobe Gothic Std B"/>
                        <a:cs typeface="Adobe Gothic Std B"/>
                      </a:endParaRPr>
                    </a:p>
                  </a:txBody>
                  <a:tcPr marL="0" marR="0" marB="0" marT="1574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</a:tr>
              <a:tr h="574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1600">
                          <a:latin typeface="PMingLiU"/>
                          <a:cs typeface="PMingLiU"/>
                        </a:rPr>
                        <a:t>YW-</a:t>
                      </a:r>
                      <a:r>
                        <a:rPr dirty="0" sz="1600" spc="60">
                          <a:latin typeface="PMingLiU"/>
                          <a:cs typeface="PMingLiU"/>
                        </a:rPr>
                        <a:t>02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1600" spc="70">
                          <a:latin typeface="PMingLiU"/>
                          <a:cs typeface="PMingLiU"/>
                        </a:rPr>
                        <a:t>white/grey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1600" spc="60">
                          <a:latin typeface="PMingLiU"/>
                          <a:cs typeface="PMingLiU"/>
                        </a:rPr>
                        <a:t>0.9±0.1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1600" spc="105">
                          <a:latin typeface="PMingLiU"/>
                          <a:cs typeface="PMingLiU"/>
                        </a:rPr>
                        <a:t>53±2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20"/>
                        </a:spcBef>
                      </a:pPr>
                      <a:r>
                        <a:rPr dirty="0" sz="1600" spc="105">
                          <a:latin typeface="PMingLiU"/>
                          <a:cs typeface="PMingLiU"/>
                        </a:rPr>
                        <a:t>150±2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494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CACA"/>
                    </a:solidFill>
                  </a:tcPr>
                </a:tc>
              </a:tr>
              <a:tr h="5740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600">
                          <a:latin typeface="PMingLiU"/>
                          <a:cs typeface="PMingLiU"/>
                        </a:rPr>
                        <a:t>YW-</a:t>
                      </a:r>
                      <a:r>
                        <a:rPr dirty="0" sz="1600" spc="60">
                          <a:latin typeface="PMingLiU"/>
                          <a:cs typeface="PMingLiU"/>
                        </a:rPr>
                        <a:t>04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600" spc="70">
                          <a:latin typeface="PMingLiU"/>
                          <a:cs typeface="PMingLiU"/>
                        </a:rPr>
                        <a:t>white/grey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90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600" spc="60">
                          <a:latin typeface="PMingLiU"/>
                          <a:cs typeface="PMingLiU"/>
                        </a:rPr>
                        <a:t>1.0±0.1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1270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600" spc="105">
                          <a:latin typeface="PMingLiU"/>
                          <a:cs typeface="PMingLiU"/>
                        </a:rPr>
                        <a:t>70±2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225"/>
                        </a:spcBef>
                      </a:pPr>
                      <a:r>
                        <a:rPr dirty="0" sz="1600" spc="105">
                          <a:latin typeface="PMingLiU"/>
                          <a:cs typeface="PMingLiU"/>
                        </a:rPr>
                        <a:t>150±2</a:t>
                      </a:r>
                      <a:endParaRPr sz="1600">
                        <a:latin typeface="PMingLiU"/>
                        <a:cs typeface="PMingLiU"/>
                      </a:endParaRPr>
                    </a:p>
                  </a:txBody>
                  <a:tcPr marL="0" marR="0" marB="0" marT="155575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7E7"/>
                    </a:solidFill>
                  </a:tcPr>
                </a:tc>
              </a:tr>
            </a:tbl>
          </a:graphicData>
        </a:graphic>
      </p:graphicFrame>
      <p:sp>
        <p:nvSpPr>
          <p:cNvPr id="5" name="object 5" descr=""/>
          <p:cNvSpPr txBox="1"/>
          <p:nvPr/>
        </p:nvSpPr>
        <p:spPr>
          <a:xfrm>
            <a:off x="4031360" y="1391158"/>
            <a:ext cx="33318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PMingLiU"/>
                <a:cs typeface="PMingLiU"/>
              </a:rPr>
              <a:t>Two</a:t>
            </a:r>
            <a:r>
              <a:rPr dirty="0" sz="1800" spc="45">
                <a:latin typeface="PMingLiU"/>
                <a:cs typeface="PMingLiU"/>
              </a:rPr>
              <a:t> </a:t>
            </a:r>
            <a:r>
              <a:rPr dirty="0" sz="1800" spc="70">
                <a:latin typeface="PMingLiU"/>
                <a:cs typeface="PMingLiU"/>
              </a:rPr>
              <a:t>series</a:t>
            </a:r>
            <a:r>
              <a:rPr dirty="0" sz="1800" spc="50">
                <a:latin typeface="PMingLiU"/>
                <a:cs typeface="PMingLiU"/>
              </a:rPr>
              <a:t> </a:t>
            </a:r>
            <a:r>
              <a:rPr dirty="0" sz="1800" spc="65">
                <a:latin typeface="PMingLiU"/>
                <a:cs typeface="PMingLiU"/>
              </a:rPr>
              <a:t>of</a:t>
            </a:r>
            <a:r>
              <a:rPr dirty="0" sz="1800" spc="45">
                <a:latin typeface="PMingLiU"/>
                <a:cs typeface="PMingLiU"/>
              </a:rPr>
              <a:t> </a:t>
            </a:r>
            <a:r>
              <a:rPr dirty="0" sz="1800" spc="80">
                <a:latin typeface="PMingLiU"/>
                <a:cs typeface="PMingLiU"/>
              </a:rPr>
              <a:t>material</a:t>
            </a:r>
            <a:r>
              <a:rPr dirty="0" sz="1800" spc="40">
                <a:latin typeface="PMingLiU"/>
                <a:cs typeface="PMingLiU"/>
              </a:rPr>
              <a:t> </a:t>
            </a:r>
            <a:r>
              <a:rPr dirty="0" sz="1800" spc="55">
                <a:latin typeface="PMingLiU"/>
                <a:cs typeface="PMingLiU"/>
              </a:rPr>
              <a:t>for </a:t>
            </a:r>
            <a:r>
              <a:rPr dirty="0" sz="1800" spc="65">
                <a:latin typeface="PMingLiU"/>
                <a:cs typeface="PMingLiU"/>
              </a:rPr>
              <a:t>Apparel</a:t>
            </a:r>
            <a:endParaRPr sz="1800">
              <a:latin typeface="PMingLiU"/>
              <a:cs typeface="PMingLiU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465067" y="3915282"/>
            <a:ext cx="438531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PMingLiU"/>
                <a:cs typeface="PMingLiU"/>
              </a:rPr>
              <a:t>Two</a:t>
            </a:r>
            <a:r>
              <a:rPr dirty="0" sz="1800" spc="45">
                <a:latin typeface="PMingLiU"/>
                <a:cs typeface="PMingLiU"/>
              </a:rPr>
              <a:t> serials </a:t>
            </a:r>
            <a:r>
              <a:rPr dirty="0" sz="1800" spc="65">
                <a:latin typeface="PMingLiU"/>
                <a:cs typeface="PMingLiU"/>
              </a:rPr>
              <a:t>of</a:t>
            </a:r>
            <a:r>
              <a:rPr dirty="0" sz="1800" spc="40">
                <a:latin typeface="PMingLiU"/>
                <a:cs typeface="PMingLiU"/>
              </a:rPr>
              <a:t> </a:t>
            </a:r>
            <a:r>
              <a:rPr dirty="0" sz="1800" spc="80">
                <a:latin typeface="PMingLiU"/>
                <a:cs typeface="PMingLiU"/>
              </a:rPr>
              <a:t>material</a:t>
            </a:r>
            <a:r>
              <a:rPr dirty="0" sz="1800" spc="15">
                <a:latin typeface="PMingLiU"/>
                <a:cs typeface="PMingLiU"/>
              </a:rPr>
              <a:t> </a:t>
            </a:r>
            <a:r>
              <a:rPr dirty="0" sz="1800" spc="55">
                <a:latin typeface="PMingLiU"/>
                <a:cs typeface="PMingLiU"/>
              </a:rPr>
              <a:t>for</a:t>
            </a:r>
            <a:r>
              <a:rPr dirty="0" sz="1800" spc="45">
                <a:latin typeface="PMingLiU"/>
                <a:cs typeface="PMingLiU"/>
              </a:rPr>
              <a:t> </a:t>
            </a:r>
            <a:r>
              <a:rPr dirty="0" sz="1800" spc="95">
                <a:latin typeface="PMingLiU"/>
                <a:cs typeface="PMingLiU"/>
              </a:rPr>
              <a:t>footwear</a:t>
            </a:r>
            <a:r>
              <a:rPr dirty="0" sz="1800" spc="45">
                <a:latin typeface="PMingLiU"/>
                <a:cs typeface="PMingLiU"/>
              </a:rPr>
              <a:t> </a:t>
            </a:r>
            <a:r>
              <a:rPr dirty="0" sz="1800" spc="150">
                <a:latin typeface="PMingLiU"/>
                <a:cs typeface="PMingLiU"/>
              </a:rPr>
              <a:t>and</a:t>
            </a:r>
            <a:r>
              <a:rPr dirty="0" sz="1800" spc="50">
                <a:latin typeface="PMingLiU"/>
                <a:cs typeface="PMingLiU"/>
              </a:rPr>
              <a:t> </a:t>
            </a:r>
            <a:r>
              <a:rPr dirty="0" sz="1800" spc="85">
                <a:latin typeface="PMingLiU"/>
                <a:cs typeface="PMingLiU"/>
              </a:rPr>
              <a:t>hats</a:t>
            </a:r>
            <a:endParaRPr sz="18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姚 盛</dc:creator>
  <dc:title>PowerPoint 演示文稿</dc:title>
  <dcterms:created xsi:type="dcterms:W3CDTF">2025-05-06T16:00:12Z</dcterms:created>
  <dcterms:modified xsi:type="dcterms:W3CDTF">2025-05-06T16:00:12Z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2024-07-11T00:00:00Z</vt:filetime>
  </property>
  <property fmtid="{D5CDD505-2E9C-101B-9397-08002B2CF9AE}" pid="3" name="Creator">
    <vt:lpwstr>Microsoft® PowerPoint® 适用于 Microsoft 365</vt:lpwstr>
  </property>
  <property fmtid="{D5CDD505-2E9C-101B-9397-08002B2CF9AE}" pid="4" name="LastSaved">
    <vt:filetime>2025-05-06T00:00:00Z</vt:filetime>
  </property>
  <property fmtid="{D5CDD505-2E9C-101B-9397-08002B2CF9AE}" pid="5" name="Producer">
    <vt:lpwstr>Microsoft® PowerPoint® 适用于 Microsoft 365</vt:lpwstr>
  </property>
</Properties>
</file>